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5" r:id="rId3"/>
    <p:sldId id="266" r:id="rId4"/>
    <p:sldId id="256" r:id="rId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FF6600"/>
    <a:srgbClr val="000000"/>
    <a:srgbClr val="3399FF"/>
    <a:srgbClr val="993300"/>
    <a:srgbClr val="CC6600"/>
    <a:srgbClr val="FF9933"/>
    <a:srgbClr val="EBA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4" autoAdjust="0"/>
    <p:restoredTop sz="94201" autoAdjust="0"/>
  </p:normalViewPr>
  <p:slideViewPr>
    <p:cSldViewPr>
      <p:cViewPr varScale="1">
        <p:scale>
          <a:sx n="125" d="100"/>
          <a:sy n="125" d="100"/>
        </p:scale>
        <p:origin x="13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D0151-D7CA-4BEA-B7F6-E76EAA7E587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4D18E3-30A9-4DC2-9933-0FF118F79786}">
      <dgm:prSet phldrT="[Text]" custT="1"/>
      <dgm:spPr>
        <a:solidFill>
          <a:srgbClr val="0070C0"/>
        </a:solidFill>
      </dgm:spPr>
      <dgm:t>
        <a:bodyPr/>
        <a:lstStyle/>
        <a:p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Program Rozwoju Obszarów Wiejskich na lata 2014–2020</a:t>
          </a:r>
          <a:endParaRPr lang="en-US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B831C5E-AD5E-454C-803A-109D77DC9391}" type="parTrans" cxnId="{3BEF89D5-3D9A-4FE8-A600-6B9055A813C9}">
      <dgm:prSet/>
      <dgm:spPr/>
      <dgm:t>
        <a:bodyPr/>
        <a:lstStyle/>
        <a:p>
          <a:endParaRPr lang="en-US"/>
        </a:p>
      </dgm:t>
    </dgm:pt>
    <dgm:pt modelId="{DA4FD39A-A0DB-4D19-A16F-D456AD3737D5}" type="sibTrans" cxnId="{3BEF89D5-3D9A-4FE8-A600-6B9055A813C9}">
      <dgm:prSet/>
      <dgm:spPr/>
      <dgm:t>
        <a:bodyPr/>
        <a:lstStyle/>
        <a:p>
          <a:endParaRPr lang="en-US"/>
        </a:p>
      </dgm:t>
    </dgm:pt>
    <dgm:pt modelId="{363646F1-86CC-4045-96CD-27A3DF46E240}">
      <dgm:prSet phldrT="[Text]" custT="1"/>
      <dgm:spPr>
        <a:solidFill>
          <a:srgbClr val="FF0000"/>
        </a:solidFill>
      </dgm:spPr>
      <dgm:t>
        <a:bodyPr/>
        <a:lstStyle/>
        <a:p>
          <a:r>
            <a:rPr lang="pl-PL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Ustawa z dn. 20 lutego 2015 r. o wspieraniu rozwoju obszarów wiejskich z udziałem środków Europejskiego Funduszu Rolnego na rzecz Rozwoju Obszarów Wiejskich w ramach Programu Rozwoju Obszarów Wiejskich na lata 2014–2020 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7FB3CB-ED58-4B27-B6F9-22AD51F76528}" type="parTrans" cxnId="{EA59439F-C149-4CC4-8BD1-9288F9CECC06}">
      <dgm:prSet/>
      <dgm:spPr/>
      <dgm:t>
        <a:bodyPr/>
        <a:lstStyle/>
        <a:p>
          <a:endParaRPr lang="en-US"/>
        </a:p>
      </dgm:t>
    </dgm:pt>
    <dgm:pt modelId="{54A6F49C-CFFD-4FFD-B6A1-C8594C23A6A9}" type="sibTrans" cxnId="{EA59439F-C149-4CC4-8BD1-9288F9CECC06}">
      <dgm:prSet/>
      <dgm:spPr/>
      <dgm:t>
        <a:bodyPr/>
        <a:lstStyle/>
        <a:p>
          <a:endParaRPr lang="en-US"/>
        </a:p>
      </dgm:t>
    </dgm:pt>
    <dgm:pt modelId="{10477092-576E-45F5-A16A-2A25A6B464B7}">
      <dgm:prSet phldrT="[Text]" custT="1"/>
      <dgm:spPr/>
      <dgm:t>
        <a:bodyPr/>
        <a:lstStyle/>
        <a:p>
          <a:r>
            <a:rPr lang="pl-PL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Rozporządzenie Ministra Rolnictwa i Rozwoju Wsi z dnia 30 września 2015 r. w sprawie funkcjonowania krajowej sieci obszarów wiejskich w ramach Programu Rozwoju Obszarów Wiejskich na lata 2014–2020</a:t>
          </a:r>
          <a:endParaRPr lang="en-US" sz="11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55367A-B180-42DB-B356-BAB18C636DD9}" type="parTrans" cxnId="{1A992E7C-C692-4CD1-B8F4-1ADB7D7CD538}">
      <dgm:prSet/>
      <dgm:spPr/>
      <dgm:t>
        <a:bodyPr/>
        <a:lstStyle/>
        <a:p>
          <a:endParaRPr lang="en-US"/>
        </a:p>
      </dgm:t>
    </dgm:pt>
    <dgm:pt modelId="{9713BDB6-04E3-4337-912F-F8D07B67FDE9}" type="sibTrans" cxnId="{1A992E7C-C692-4CD1-B8F4-1ADB7D7CD538}">
      <dgm:prSet/>
      <dgm:spPr/>
      <dgm:t>
        <a:bodyPr/>
        <a:lstStyle/>
        <a:p>
          <a:endParaRPr lang="en-US"/>
        </a:p>
      </dgm:t>
    </dgm:pt>
    <dgm:pt modelId="{148925B9-8EE9-48A5-A90F-ABA4DD0A3B35}">
      <dgm:prSet phldrT="[Text]"/>
      <dgm:spPr/>
      <dgm:t>
        <a:bodyPr/>
        <a:lstStyle/>
        <a:p>
          <a:endParaRPr lang="pl-PL"/>
        </a:p>
      </dgm:t>
    </dgm:pt>
    <dgm:pt modelId="{FDD19425-67C6-4CD4-A26A-14D3B8253EF1}" type="parTrans" cxnId="{115F735A-4171-401F-8393-8E50C8AD55CC}">
      <dgm:prSet/>
      <dgm:spPr/>
      <dgm:t>
        <a:bodyPr/>
        <a:lstStyle/>
        <a:p>
          <a:endParaRPr lang="pl-PL"/>
        </a:p>
      </dgm:t>
    </dgm:pt>
    <dgm:pt modelId="{36C468CF-BC84-4CD0-8E25-34756E3C4393}" type="sibTrans" cxnId="{115F735A-4171-401F-8393-8E50C8AD55CC}">
      <dgm:prSet/>
      <dgm:spPr/>
      <dgm:t>
        <a:bodyPr/>
        <a:lstStyle/>
        <a:p>
          <a:endParaRPr lang="pl-PL"/>
        </a:p>
      </dgm:t>
    </dgm:pt>
    <dgm:pt modelId="{237BCECD-E040-4192-B26C-39FDECF9936D}" type="pres">
      <dgm:prSet presAssocID="{F24D0151-D7CA-4BEA-B7F6-E76EAA7E587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2E5892F-B1C4-4F80-A080-247E9ACE1D63}" type="pres">
      <dgm:prSet presAssocID="{154D18E3-30A9-4DC2-9933-0FF118F79786}" presName="gear1" presStyleLbl="node1" presStyleIdx="0" presStyleCnt="3" custLinFactNeighborX="1720" custLinFactNeighborY="-56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6518CF-CBE2-4FCC-A2DE-BA9A34C69702}" type="pres">
      <dgm:prSet presAssocID="{154D18E3-30A9-4DC2-9933-0FF118F79786}" presName="gear1srcNode" presStyleLbl="node1" presStyleIdx="0" presStyleCnt="3"/>
      <dgm:spPr/>
      <dgm:t>
        <a:bodyPr/>
        <a:lstStyle/>
        <a:p>
          <a:endParaRPr lang="pl-PL"/>
        </a:p>
      </dgm:t>
    </dgm:pt>
    <dgm:pt modelId="{300BEBDC-3051-49DF-BD75-90CB97407ED7}" type="pres">
      <dgm:prSet presAssocID="{154D18E3-30A9-4DC2-9933-0FF118F79786}" presName="gear1dstNode" presStyleLbl="node1" presStyleIdx="0" presStyleCnt="3"/>
      <dgm:spPr/>
      <dgm:t>
        <a:bodyPr/>
        <a:lstStyle/>
        <a:p>
          <a:endParaRPr lang="pl-PL"/>
        </a:p>
      </dgm:t>
    </dgm:pt>
    <dgm:pt modelId="{839A48E2-99CA-4EE7-9714-65E219C7B1C7}" type="pres">
      <dgm:prSet presAssocID="{363646F1-86CC-4045-96CD-27A3DF46E240}" presName="gear2" presStyleLbl="node1" presStyleIdx="1" presStyleCnt="3" custScaleX="144070" custScaleY="141613" custLinFactNeighborX="-20600" custLinFactNeighborY="262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DECF1E-552A-45C5-A233-0B5AD62B8C2D}" type="pres">
      <dgm:prSet presAssocID="{363646F1-86CC-4045-96CD-27A3DF46E240}" presName="gear2srcNode" presStyleLbl="node1" presStyleIdx="1" presStyleCnt="3"/>
      <dgm:spPr/>
      <dgm:t>
        <a:bodyPr/>
        <a:lstStyle/>
        <a:p>
          <a:endParaRPr lang="pl-PL"/>
        </a:p>
      </dgm:t>
    </dgm:pt>
    <dgm:pt modelId="{7C3B549A-95BC-42E1-9A66-5D36297289E9}" type="pres">
      <dgm:prSet presAssocID="{363646F1-86CC-4045-96CD-27A3DF46E240}" presName="gear2dstNode" presStyleLbl="node1" presStyleIdx="1" presStyleCnt="3"/>
      <dgm:spPr/>
      <dgm:t>
        <a:bodyPr/>
        <a:lstStyle/>
        <a:p>
          <a:endParaRPr lang="pl-PL"/>
        </a:p>
      </dgm:t>
    </dgm:pt>
    <dgm:pt modelId="{2AF0C8ED-73AF-45B9-8748-35CCF20F5F06}" type="pres">
      <dgm:prSet presAssocID="{10477092-576E-45F5-A16A-2A25A6B464B7}" presName="gear3" presStyleLbl="node1" presStyleIdx="2" presStyleCnt="3" custScaleX="146421" custScaleY="144259" custLinFactNeighborX="6796" custLinFactNeighborY="-5383"/>
      <dgm:spPr/>
      <dgm:t>
        <a:bodyPr/>
        <a:lstStyle/>
        <a:p>
          <a:endParaRPr lang="pl-PL"/>
        </a:p>
      </dgm:t>
    </dgm:pt>
    <dgm:pt modelId="{D5A49EEE-BB5F-49B4-B5A8-343F3060EBA0}" type="pres">
      <dgm:prSet presAssocID="{10477092-576E-45F5-A16A-2A25A6B464B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CFFD5B-1007-49C2-86FD-22DF8B383C90}" type="pres">
      <dgm:prSet presAssocID="{10477092-576E-45F5-A16A-2A25A6B464B7}" presName="gear3srcNode" presStyleLbl="node1" presStyleIdx="2" presStyleCnt="3"/>
      <dgm:spPr/>
      <dgm:t>
        <a:bodyPr/>
        <a:lstStyle/>
        <a:p>
          <a:endParaRPr lang="pl-PL"/>
        </a:p>
      </dgm:t>
    </dgm:pt>
    <dgm:pt modelId="{9A1CE92E-2C50-4CDD-AEBF-808353B2C5BD}" type="pres">
      <dgm:prSet presAssocID="{10477092-576E-45F5-A16A-2A25A6B464B7}" presName="gear3dstNode" presStyleLbl="node1" presStyleIdx="2" presStyleCnt="3"/>
      <dgm:spPr/>
      <dgm:t>
        <a:bodyPr/>
        <a:lstStyle/>
        <a:p>
          <a:endParaRPr lang="pl-PL"/>
        </a:p>
      </dgm:t>
    </dgm:pt>
    <dgm:pt modelId="{E88BBEA3-CFAC-41F7-AF99-DACF4D4C49BF}" type="pres">
      <dgm:prSet presAssocID="{DA4FD39A-A0DB-4D19-A16F-D456AD3737D5}" presName="connector1" presStyleLbl="sibTrans2D1" presStyleIdx="0" presStyleCnt="3" custLinFactNeighborX="9829" custLinFactNeighborY="3810"/>
      <dgm:spPr/>
      <dgm:t>
        <a:bodyPr/>
        <a:lstStyle/>
        <a:p>
          <a:endParaRPr lang="pl-PL"/>
        </a:p>
      </dgm:t>
    </dgm:pt>
    <dgm:pt modelId="{4E0DBC46-7CD5-4B00-9AD8-67F07C43331D}" type="pres">
      <dgm:prSet presAssocID="{54A6F49C-CFFD-4FFD-B6A1-C8594C23A6A9}" presName="connector2" presStyleLbl="sibTrans2D1" presStyleIdx="1" presStyleCnt="3" custLinFactNeighborX="-32702" custLinFactNeighborY="18"/>
      <dgm:spPr/>
      <dgm:t>
        <a:bodyPr/>
        <a:lstStyle/>
        <a:p>
          <a:endParaRPr lang="pl-PL"/>
        </a:p>
      </dgm:t>
    </dgm:pt>
    <dgm:pt modelId="{D08EE022-B48C-49DD-9736-FBC19A907E82}" type="pres">
      <dgm:prSet presAssocID="{9713BDB6-04E3-4337-912F-F8D07B67FDE9}" presName="connector3" presStyleLbl="sibTrans2D1" presStyleIdx="2" presStyleCnt="3" custAng="701164" custScaleX="133921" custScaleY="133921" custLinFactNeighborX="-8542" custLinFactNeighborY="576"/>
      <dgm:spPr/>
      <dgm:t>
        <a:bodyPr/>
        <a:lstStyle/>
        <a:p>
          <a:endParaRPr lang="pl-PL"/>
        </a:p>
      </dgm:t>
    </dgm:pt>
  </dgm:ptLst>
  <dgm:cxnLst>
    <dgm:cxn modelId="{A4E8A570-8E25-497D-930C-895C338C200A}" type="presOf" srcId="{363646F1-86CC-4045-96CD-27A3DF46E240}" destId="{839A48E2-99CA-4EE7-9714-65E219C7B1C7}" srcOrd="0" destOrd="0" presId="urn:microsoft.com/office/officeart/2005/8/layout/gear1"/>
    <dgm:cxn modelId="{8395C370-F4B0-41E8-B12F-26521332E331}" type="presOf" srcId="{DA4FD39A-A0DB-4D19-A16F-D456AD3737D5}" destId="{E88BBEA3-CFAC-41F7-AF99-DACF4D4C49BF}" srcOrd="0" destOrd="0" presId="urn:microsoft.com/office/officeart/2005/8/layout/gear1"/>
    <dgm:cxn modelId="{E347BC16-9BFA-4FC6-8D13-3810538A1696}" type="presOf" srcId="{9713BDB6-04E3-4337-912F-F8D07B67FDE9}" destId="{D08EE022-B48C-49DD-9736-FBC19A907E82}" srcOrd="0" destOrd="0" presId="urn:microsoft.com/office/officeart/2005/8/layout/gear1"/>
    <dgm:cxn modelId="{D32E1835-B574-4D73-A91C-C973517DF3D7}" type="presOf" srcId="{F24D0151-D7CA-4BEA-B7F6-E76EAA7E587E}" destId="{237BCECD-E040-4192-B26C-39FDECF9936D}" srcOrd="0" destOrd="0" presId="urn:microsoft.com/office/officeart/2005/8/layout/gear1"/>
    <dgm:cxn modelId="{B44C5AA1-9F46-4D69-B0B5-0F1DFC06A3B9}" type="presOf" srcId="{10477092-576E-45F5-A16A-2A25A6B464B7}" destId="{9A1CE92E-2C50-4CDD-AEBF-808353B2C5BD}" srcOrd="3" destOrd="0" presId="urn:microsoft.com/office/officeart/2005/8/layout/gear1"/>
    <dgm:cxn modelId="{1A992E7C-C692-4CD1-B8F4-1ADB7D7CD538}" srcId="{F24D0151-D7CA-4BEA-B7F6-E76EAA7E587E}" destId="{10477092-576E-45F5-A16A-2A25A6B464B7}" srcOrd="2" destOrd="0" parTransId="{5355367A-B180-42DB-B356-BAB18C636DD9}" sibTransId="{9713BDB6-04E3-4337-912F-F8D07B67FDE9}"/>
    <dgm:cxn modelId="{8DD6B75B-202C-41AD-BE25-58BB5250CD74}" type="presOf" srcId="{10477092-576E-45F5-A16A-2A25A6B464B7}" destId="{2AF0C8ED-73AF-45B9-8748-35CCF20F5F06}" srcOrd="0" destOrd="0" presId="urn:microsoft.com/office/officeart/2005/8/layout/gear1"/>
    <dgm:cxn modelId="{EA59439F-C149-4CC4-8BD1-9288F9CECC06}" srcId="{F24D0151-D7CA-4BEA-B7F6-E76EAA7E587E}" destId="{363646F1-86CC-4045-96CD-27A3DF46E240}" srcOrd="1" destOrd="0" parTransId="{D47FB3CB-ED58-4B27-B6F9-22AD51F76528}" sibTransId="{54A6F49C-CFFD-4FFD-B6A1-C8594C23A6A9}"/>
    <dgm:cxn modelId="{115F735A-4171-401F-8393-8E50C8AD55CC}" srcId="{F24D0151-D7CA-4BEA-B7F6-E76EAA7E587E}" destId="{148925B9-8EE9-48A5-A90F-ABA4DD0A3B35}" srcOrd="3" destOrd="0" parTransId="{FDD19425-67C6-4CD4-A26A-14D3B8253EF1}" sibTransId="{36C468CF-BC84-4CD0-8E25-34756E3C4393}"/>
    <dgm:cxn modelId="{E99A3B34-B3D8-4FF3-9516-C3BACBAFA09E}" type="presOf" srcId="{363646F1-86CC-4045-96CD-27A3DF46E240}" destId="{7C3B549A-95BC-42E1-9A66-5D36297289E9}" srcOrd="2" destOrd="0" presId="urn:microsoft.com/office/officeart/2005/8/layout/gear1"/>
    <dgm:cxn modelId="{EF178886-F9A6-49D2-88B0-2CD3AFFD653D}" type="presOf" srcId="{54A6F49C-CFFD-4FFD-B6A1-C8594C23A6A9}" destId="{4E0DBC46-7CD5-4B00-9AD8-67F07C43331D}" srcOrd="0" destOrd="0" presId="urn:microsoft.com/office/officeart/2005/8/layout/gear1"/>
    <dgm:cxn modelId="{B9ADBAC4-2C00-4A09-B236-21A65486A176}" type="presOf" srcId="{154D18E3-30A9-4DC2-9933-0FF118F79786}" destId="{BE6518CF-CBE2-4FCC-A2DE-BA9A34C69702}" srcOrd="1" destOrd="0" presId="urn:microsoft.com/office/officeart/2005/8/layout/gear1"/>
    <dgm:cxn modelId="{81E44A7D-E503-4B02-8E85-2D61C6C95871}" type="presOf" srcId="{154D18E3-30A9-4DC2-9933-0FF118F79786}" destId="{300BEBDC-3051-49DF-BD75-90CB97407ED7}" srcOrd="2" destOrd="0" presId="urn:microsoft.com/office/officeart/2005/8/layout/gear1"/>
    <dgm:cxn modelId="{E8FDF4F4-4969-457D-9A1F-34170A628259}" type="presOf" srcId="{10477092-576E-45F5-A16A-2A25A6B464B7}" destId="{D5A49EEE-BB5F-49B4-B5A8-343F3060EBA0}" srcOrd="1" destOrd="0" presId="urn:microsoft.com/office/officeart/2005/8/layout/gear1"/>
    <dgm:cxn modelId="{0E71804B-3EED-463A-BB70-8899F7EEFB05}" type="presOf" srcId="{10477092-576E-45F5-A16A-2A25A6B464B7}" destId="{E7CFFD5B-1007-49C2-86FD-22DF8B383C90}" srcOrd="2" destOrd="0" presId="urn:microsoft.com/office/officeart/2005/8/layout/gear1"/>
    <dgm:cxn modelId="{3BEF89D5-3D9A-4FE8-A600-6B9055A813C9}" srcId="{F24D0151-D7CA-4BEA-B7F6-E76EAA7E587E}" destId="{154D18E3-30A9-4DC2-9933-0FF118F79786}" srcOrd="0" destOrd="0" parTransId="{7B831C5E-AD5E-454C-803A-109D77DC9391}" sibTransId="{DA4FD39A-A0DB-4D19-A16F-D456AD3737D5}"/>
    <dgm:cxn modelId="{445F9295-B840-4AC8-A918-BA688F7B4430}" type="presOf" srcId="{154D18E3-30A9-4DC2-9933-0FF118F79786}" destId="{62E5892F-B1C4-4F80-A080-247E9ACE1D63}" srcOrd="0" destOrd="0" presId="urn:microsoft.com/office/officeart/2005/8/layout/gear1"/>
    <dgm:cxn modelId="{2F07F3E4-05B6-40EC-87D4-C3940294D74F}" type="presOf" srcId="{363646F1-86CC-4045-96CD-27A3DF46E240}" destId="{1EDECF1E-552A-45C5-A233-0B5AD62B8C2D}" srcOrd="1" destOrd="0" presId="urn:microsoft.com/office/officeart/2005/8/layout/gear1"/>
    <dgm:cxn modelId="{94AD86A5-AC02-4A1F-AA62-854550C70C77}" type="presParOf" srcId="{237BCECD-E040-4192-B26C-39FDECF9936D}" destId="{62E5892F-B1C4-4F80-A080-247E9ACE1D63}" srcOrd="0" destOrd="0" presId="urn:microsoft.com/office/officeart/2005/8/layout/gear1"/>
    <dgm:cxn modelId="{85174812-7EEB-48A5-999A-409041843930}" type="presParOf" srcId="{237BCECD-E040-4192-B26C-39FDECF9936D}" destId="{BE6518CF-CBE2-4FCC-A2DE-BA9A34C69702}" srcOrd="1" destOrd="0" presId="urn:microsoft.com/office/officeart/2005/8/layout/gear1"/>
    <dgm:cxn modelId="{6F2D9DEE-30EA-4AE3-A50E-D74F946D5CFE}" type="presParOf" srcId="{237BCECD-E040-4192-B26C-39FDECF9936D}" destId="{300BEBDC-3051-49DF-BD75-90CB97407ED7}" srcOrd="2" destOrd="0" presId="urn:microsoft.com/office/officeart/2005/8/layout/gear1"/>
    <dgm:cxn modelId="{C1C80570-7A8F-4053-ADCF-0678F1AB38A5}" type="presParOf" srcId="{237BCECD-E040-4192-B26C-39FDECF9936D}" destId="{839A48E2-99CA-4EE7-9714-65E219C7B1C7}" srcOrd="3" destOrd="0" presId="urn:microsoft.com/office/officeart/2005/8/layout/gear1"/>
    <dgm:cxn modelId="{7CC57881-3F51-4C7C-926C-6EE99F0740F0}" type="presParOf" srcId="{237BCECD-E040-4192-B26C-39FDECF9936D}" destId="{1EDECF1E-552A-45C5-A233-0B5AD62B8C2D}" srcOrd="4" destOrd="0" presId="urn:microsoft.com/office/officeart/2005/8/layout/gear1"/>
    <dgm:cxn modelId="{9D90B2C2-A94F-4232-8220-3FD0BBA0D71B}" type="presParOf" srcId="{237BCECD-E040-4192-B26C-39FDECF9936D}" destId="{7C3B549A-95BC-42E1-9A66-5D36297289E9}" srcOrd="5" destOrd="0" presId="urn:microsoft.com/office/officeart/2005/8/layout/gear1"/>
    <dgm:cxn modelId="{C9A043C8-DF61-47BF-9AD6-F3F9B6DB8D58}" type="presParOf" srcId="{237BCECD-E040-4192-B26C-39FDECF9936D}" destId="{2AF0C8ED-73AF-45B9-8748-35CCF20F5F06}" srcOrd="6" destOrd="0" presId="urn:microsoft.com/office/officeart/2005/8/layout/gear1"/>
    <dgm:cxn modelId="{C3DA6E2A-13FA-4EBE-A967-246A98A15282}" type="presParOf" srcId="{237BCECD-E040-4192-B26C-39FDECF9936D}" destId="{D5A49EEE-BB5F-49B4-B5A8-343F3060EBA0}" srcOrd="7" destOrd="0" presId="urn:microsoft.com/office/officeart/2005/8/layout/gear1"/>
    <dgm:cxn modelId="{1D3F7357-A19C-4197-8C88-BB992FE7C772}" type="presParOf" srcId="{237BCECD-E040-4192-B26C-39FDECF9936D}" destId="{E7CFFD5B-1007-49C2-86FD-22DF8B383C90}" srcOrd="8" destOrd="0" presId="urn:microsoft.com/office/officeart/2005/8/layout/gear1"/>
    <dgm:cxn modelId="{05186FCA-EB4C-49FB-8F79-A7E611E90D7B}" type="presParOf" srcId="{237BCECD-E040-4192-B26C-39FDECF9936D}" destId="{9A1CE92E-2C50-4CDD-AEBF-808353B2C5BD}" srcOrd="9" destOrd="0" presId="urn:microsoft.com/office/officeart/2005/8/layout/gear1"/>
    <dgm:cxn modelId="{4480CFDC-3A84-40CB-9EA8-415F8DFFABEA}" type="presParOf" srcId="{237BCECD-E040-4192-B26C-39FDECF9936D}" destId="{E88BBEA3-CFAC-41F7-AF99-DACF4D4C49BF}" srcOrd="10" destOrd="0" presId="urn:microsoft.com/office/officeart/2005/8/layout/gear1"/>
    <dgm:cxn modelId="{CD7CA6A3-C108-4D62-AAF6-56485B079E18}" type="presParOf" srcId="{237BCECD-E040-4192-B26C-39FDECF9936D}" destId="{4E0DBC46-7CD5-4B00-9AD8-67F07C43331D}" srcOrd="11" destOrd="0" presId="urn:microsoft.com/office/officeart/2005/8/layout/gear1"/>
    <dgm:cxn modelId="{8D834ACF-AA49-411F-A492-B1FAB238A2A3}" type="presParOf" srcId="{237BCECD-E040-4192-B26C-39FDECF9936D}" destId="{D08EE022-B48C-49DD-9736-FBC19A907E8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911EC9-F895-4B59-A757-F02911D5F5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11EACC-3BD2-46A8-A78F-FC230EFE5B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DAB3F8-2299-4244-B747-0B0D7AFED6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1CDE35-F24A-4685-8D8D-D367549F2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76A64-3801-4B55-80F7-0D5215B340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FA1FE-2175-4526-AD17-DE269EA4F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30149-A1A4-4901-9429-26C465B628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5205B9-0A2C-4900-876D-798D0CB521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08D859-3016-4BD0-8359-CAD12DB95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A099A1-F8AB-416D-8C42-3F620D2BF0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C05EA6-38FA-4207-9104-F3D9D40A64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E3E319C-D221-431E-A7D0-7F744AE2C5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upa 69"/>
          <p:cNvGrpSpPr/>
          <p:nvPr/>
        </p:nvGrpSpPr>
        <p:grpSpPr>
          <a:xfrm>
            <a:off x="755576" y="836712"/>
            <a:ext cx="7560840" cy="5832649"/>
            <a:chOff x="-45351" y="1733221"/>
            <a:chExt cx="7056784" cy="3582040"/>
          </a:xfrm>
        </p:grpSpPr>
        <p:sp>
          <p:nvSpPr>
            <p:cNvPr id="71" name="Prostokąt zaokrąglony 70"/>
            <p:cNvSpPr/>
            <p:nvPr/>
          </p:nvSpPr>
          <p:spPr>
            <a:xfrm>
              <a:off x="-45351" y="1733221"/>
              <a:ext cx="7056784" cy="287447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endPara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Prostokąt 71"/>
            <p:cNvSpPr/>
            <p:nvPr/>
          </p:nvSpPr>
          <p:spPr>
            <a:xfrm>
              <a:off x="1256207" y="4886811"/>
              <a:ext cx="4453665" cy="4284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pl-PL" sz="1800" kern="1200"/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34269"/>
            <a:ext cx="974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Obraz 2" descr="KSOW_tekst_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24744"/>
            <a:ext cx="13239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691" y="1124744"/>
            <a:ext cx="10763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71600" y="1327123"/>
            <a:ext cx="718207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000" baseline="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000" baseline="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  <a:endParaRPr kumimoji="0" lang="pl-PL" altLang="pl-P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360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360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II posiedzenie grupy tematycznej ds. podejścia LEADER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320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altLang="pl-PL" sz="240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3-4 marca 2016 r.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40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Warszawa Klaudyn</a:t>
            </a:r>
            <a:endParaRPr kumimoji="0" lang="pl-PL" altLang="pl-PL" sz="24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3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Diagram 68"/>
          <p:cNvGraphicFramePr/>
          <p:nvPr>
            <p:extLst>
              <p:ext uri="{D42A27DB-BD31-4B8C-83A1-F6EECF244321}">
                <p14:modId xmlns:p14="http://schemas.microsoft.com/office/powerpoint/2010/main" val="4111575865"/>
              </p:ext>
            </p:extLst>
          </p:nvPr>
        </p:nvGraphicFramePr>
        <p:xfrm>
          <a:off x="899592" y="332656"/>
          <a:ext cx="72008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0" name="Grupa 69"/>
          <p:cNvGrpSpPr/>
          <p:nvPr/>
        </p:nvGrpSpPr>
        <p:grpSpPr>
          <a:xfrm>
            <a:off x="2331837" y="6021288"/>
            <a:ext cx="4480325" cy="720080"/>
            <a:chOff x="1242877" y="4873481"/>
            <a:chExt cx="4480325" cy="455110"/>
          </a:xfrm>
        </p:grpSpPr>
        <p:sp>
          <p:nvSpPr>
            <p:cNvPr id="71" name="Prostokąt zaokrąglony 70"/>
            <p:cNvSpPr/>
            <p:nvPr/>
          </p:nvSpPr>
          <p:spPr>
            <a:xfrm>
              <a:off x="1242877" y="4873481"/>
              <a:ext cx="4480325" cy="45511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pl-PL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Plan Operacyjny</a:t>
              </a:r>
              <a:endPara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Prostokąt 71"/>
            <p:cNvSpPr/>
            <p:nvPr/>
          </p:nvSpPr>
          <p:spPr>
            <a:xfrm>
              <a:off x="1256207" y="4886811"/>
              <a:ext cx="4453665" cy="4284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pl-PL" sz="1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422808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Freeform 54"/>
          <p:cNvSpPr>
            <a:spLocks/>
          </p:cNvSpPr>
          <p:nvPr/>
        </p:nvSpPr>
        <p:spPr bwMode="auto">
          <a:xfrm rot="5400000">
            <a:off x="2758318" y="-1431494"/>
            <a:ext cx="1826583" cy="4689572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1" name="Freeform 54"/>
          <p:cNvSpPr>
            <a:spLocks/>
          </p:cNvSpPr>
          <p:nvPr/>
        </p:nvSpPr>
        <p:spPr bwMode="auto">
          <a:xfrm rot="5400000">
            <a:off x="7525159" y="1114731"/>
            <a:ext cx="591294" cy="2202265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vert270" anchor="t"/>
          <a:lstStyle/>
          <a:p>
            <a:pPr algn="ctr"/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Freeform 54"/>
          <p:cNvSpPr>
            <a:spLocks/>
          </p:cNvSpPr>
          <p:nvPr/>
        </p:nvSpPr>
        <p:spPr bwMode="auto">
          <a:xfrm rot="5400000">
            <a:off x="1209612" y="2142226"/>
            <a:ext cx="1247960" cy="3452176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58"/>
          <p:cNvSpPr>
            <a:spLocks/>
          </p:cNvSpPr>
          <p:nvPr/>
        </p:nvSpPr>
        <p:spPr bwMode="auto">
          <a:xfrm rot="5400000">
            <a:off x="1406980" y="4602350"/>
            <a:ext cx="848802" cy="3447754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vert="vert270" anchor="ctr"/>
          <a:lstStyle/>
          <a:p>
            <a:pPr algn="ctr"/>
            <a:r>
              <a:rPr lang="pl-PL" sz="14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Zgłaszanie propozycji operacji  (partnerzy regionalni i lokalni + WODR)</a:t>
            </a:r>
            <a:endPara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Freeform 58"/>
          <p:cNvSpPr>
            <a:spLocks/>
          </p:cNvSpPr>
          <p:nvPr/>
        </p:nvSpPr>
        <p:spPr bwMode="auto">
          <a:xfrm rot="5400000">
            <a:off x="7157789" y="4775024"/>
            <a:ext cx="741591" cy="3113315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vert="vert270" anchor="ctr"/>
          <a:lstStyle/>
          <a:p>
            <a:pPr algn="ctr"/>
            <a:r>
              <a:rPr lang="pl-PL" sz="14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Zgłaszanie propozycji operacji partnerzy krajowi + IZ </a:t>
            </a:r>
            <a:r>
              <a:rPr lang="pl-PL" sz="1400" b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2" name="Grupa 41"/>
          <p:cNvGrpSpPr/>
          <p:nvPr/>
        </p:nvGrpSpPr>
        <p:grpSpPr>
          <a:xfrm>
            <a:off x="3632950" y="4744025"/>
            <a:ext cx="2224880" cy="2024260"/>
            <a:chOff x="3632950" y="4744025"/>
            <a:chExt cx="2224880" cy="2024260"/>
          </a:xfrm>
        </p:grpSpPr>
        <p:sp>
          <p:nvSpPr>
            <p:cNvPr id="44" name="Freeform 54"/>
            <p:cNvSpPr>
              <a:spLocks/>
            </p:cNvSpPr>
            <p:nvPr/>
          </p:nvSpPr>
          <p:spPr bwMode="auto">
            <a:xfrm rot="5400000">
              <a:off x="3733260" y="4643715"/>
              <a:ext cx="2024260" cy="2224880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t"/>
            <a:lstStyle/>
            <a:p>
              <a:pPr algn="ctr"/>
              <a:endParaRPr lang="pl-PL" sz="16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pl-PL" sz="16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Propozycje </a:t>
              </a:r>
              <a:r>
                <a:rPr lang="pl-PL" sz="16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własne</a:t>
              </a:r>
            </a:p>
            <a:p>
              <a:pPr algn="ctr"/>
              <a:r>
                <a:rPr lang="pl-PL" sz="16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 wspólne z partnerami oraz z </a:t>
              </a:r>
              <a:endPara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8" name="Grupa 47"/>
            <p:cNvGrpSpPr/>
            <p:nvPr/>
          </p:nvGrpSpPr>
          <p:grpSpPr>
            <a:xfrm>
              <a:off x="3849137" y="5970343"/>
              <a:ext cx="559060" cy="656699"/>
              <a:chOff x="5512289" y="4502013"/>
              <a:chExt cx="653987" cy="719006"/>
            </a:xfrm>
          </p:grpSpPr>
          <p:sp>
            <p:nvSpPr>
              <p:cNvPr id="34" name="Freeform 22"/>
              <p:cNvSpPr>
                <a:spLocks/>
              </p:cNvSpPr>
              <p:nvPr/>
            </p:nvSpPr>
            <p:spPr bwMode="auto">
              <a:xfrm>
                <a:off x="5512289" y="4505871"/>
                <a:ext cx="653987" cy="71514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/>
              </a:p>
            </p:txBody>
          </p:sp>
          <p:sp>
            <p:nvSpPr>
              <p:cNvPr id="35" name="Freeform 24"/>
              <p:cNvSpPr>
                <a:spLocks/>
              </p:cNvSpPr>
              <p:nvPr/>
            </p:nvSpPr>
            <p:spPr bwMode="auto">
              <a:xfrm>
                <a:off x="5512289" y="4502013"/>
                <a:ext cx="653987" cy="29441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l-PL" altLang="pl-PL" sz="2800" b="1" dirty="0" smtClean="0"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JR</a:t>
                </a:r>
                <a:endParaRPr lang="pl-PL" altLang="pl-PL" sz="2800" b="1" dirty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39" name="Grupa 38"/>
            <p:cNvGrpSpPr/>
            <p:nvPr/>
          </p:nvGrpSpPr>
          <p:grpSpPr>
            <a:xfrm>
              <a:off x="5107572" y="5960886"/>
              <a:ext cx="624467" cy="666156"/>
              <a:chOff x="3387646" y="4904540"/>
              <a:chExt cx="653988" cy="715441"/>
            </a:xfrm>
          </p:grpSpPr>
          <p:sp>
            <p:nvSpPr>
              <p:cNvPr id="40" name="Freeform 22"/>
              <p:cNvSpPr>
                <a:spLocks/>
              </p:cNvSpPr>
              <p:nvPr/>
            </p:nvSpPr>
            <p:spPr bwMode="auto">
              <a:xfrm>
                <a:off x="3387647" y="4904833"/>
                <a:ext cx="653987" cy="71514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dirty="0"/>
              </a:p>
            </p:txBody>
          </p:sp>
          <p:sp>
            <p:nvSpPr>
              <p:cNvPr id="41" name="Freeform 24"/>
              <p:cNvSpPr>
                <a:spLocks/>
              </p:cNvSpPr>
              <p:nvPr/>
            </p:nvSpPr>
            <p:spPr bwMode="auto">
              <a:xfrm>
                <a:off x="3387646" y="4904540"/>
                <a:ext cx="653987" cy="29441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3100" b="1" dirty="0" smtClean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rPr>
                  <a:t>JC</a:t>
                </a:r>
                <a:endParaRPr lang="pl-PL" altLang="pl-PL" sz="31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222" name="Grupa 221"/>
            <p:cNvGrpSpPr/>
            <p:nvPr/>
          </p:nvGrpSpPr>
          <p:grpSpPr>
            <a:xfrm>
              <a:off x="4475728" y="5968711"/>
              <a:ext cx="570361" cy="666378"/>
              <a:chOff x="4369498" y="6107172"/>
              <a:chExt cx="593207" cy="648683"/>
            </a:xfrm>
          </p:grpSpPr>
          <p:sp>
            <p:nvSpPr>
              <p:cNvPr id="69" name="Freeform 22"/>
              <p:cNvSpPr>
                <a:spLocks/>
              </p:cNvSpPr>
              <p:nvPr/>
            </p:nvSpPr>
            <p:spPr bwMode="auto">
              <a:xfrm>
                <a:off x="4369500" y="6107172"/>
                <a:ext cx="593205" cy="648683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70" name="Freeform 24"/>
              <p:cNvSpPr>
                <a:spLocks/>
              </p:cNvSpPr>
              <p:nvPr/>
            </p:nvSpPr>
            <p:spPr bwMode="auto">
              <a:xfrm>
                <a:off x="4369498" y="6107172"/>
                <a:ext cx="593205" cy="26705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2800" b="1" spc="-150" dirty="0" smtClean="0">
                    <a:ln>
                      <a:solidFill>
                        <a:srgbClr val="0070C0"/>
                      </a:solidFill>
                    </a:ln>
                    <a:effectLst>
                      <a:glow rad="63500">
                        <a:schemeClr val="accent2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SIR</a:t>
                </a:r>
                <a:endParaRPr lang="pl-PL" altLang="pl-PL" sz="2800" b="1" spc="-150" dirty="0">
                  <a:ln>
                    <a:solidFill>
                      <a:srgbClr val="0070C0"/>
                    </a:solidFill>
                  </a:ln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9" name="Grupa 18"/>
          <p:cNvGrpSpPr/>
          <p:nvPr/>
        </p:nvGrpSpPr>
        <p:grpSpPr>
          <a:xfrm>
            <a:off x="5971927" y="5221692"/>
            <a:ext cx="3076624" cy="730307"/>
            <a:chOff x="5992028" y="5196172"/>
            <a:chExt cx="3076624" cy="730307"/>
          </a:xfrm>
        </p:grpSpPr>
        <p:sp>
          <p:nvSpPr>
            <p:cNvPr id="74" name="Freeform 56"/>
            <p:cNvSpPr>
              <a:spLocks/>
            </p:cNvSpPr>
            <p:nvPr/>
          </p:nvSpPr>
          <p:spPr bwMode="auto">
            <a:xfrm rot="5400000">
              <a:off x="7165186" y="4023014"/>
              <a:ext cx="730307" cy="3076624"/>
            </a:xfrm>
            <a:custGeom>
              <a:avLst/>
              <a:gdLst/>
              <a:ahLst/>
              <a:cxnLst>
                <a:cxn ang="0">
                  <a:pos x="678" y="0"/>
                </a:cxn>
                <a:cxn ang="0">
                  <a:pos x="593" y="217"/>
                </a:cxn>
                <a:cxn ang="0">
                  <a:pos x="586" y="233"/>
                </a:cxn>
                <a:cxn ang="0">
                  <a:pos x="593" y="249"/>
                </a:cxn>
                <a:cxn ang="0">
                  <a:pos x="678" y="465"/>
                </a:cxn>
                <a:cxn ang="0">
                  <a:pos x="93" y="465"/>
                </a:cxn>
                <a:cxn ang="0">
                  <a:pos x="0" y="233"/>
                </a:cxn>
                <a:cxn ang="0">
                  <a:pos x="93" y="0"/>
                </a:cxn>
                <a:cxn ang="0">
                  <a:pos x="678" y="0"/>
                </a:cxn>
                <a:cxn ang="0">
                  <a:pos x="678" y="0"/>
                </a:cxn>
              </a:cxnLst>
              <a:rect l="0" t="0" r="r" b="b"/>
              <a:pathLst>
                <a:path w="678" h="465">
                  <a:moveTo>
                    <a:pt x="678" y="0"/>
                  </a:moveTo>
                  <a:lnTo>
                    <a:pt x="593" y="217"/>
                  </a:lnTo>
                  <a:lnTo>
                    <a:pt x="586" y="233"/>
                  </a:lnTo>
                  <a:lnTo>
                    <a:pt x="593" y="249"/>
                  </a:lnTo>
                  <a:lnTo>
                    <a:pt x="678" y="465"/>
                  </a:lnTo>
                  <a:lnTo>
                    <a:pt x="93" y="465"/>
                  </a:lnTo>
                  <a:lnTo>
                    <a:pt x="0" y="233"/>
                  </a:lnTo>
                  <a:lnTo>
                    <a:pt x="93" y="0"/>
                  </a:lnTo>
                  <a:lnTo>
                    <a:pt x="678" y="0"/>
                  </a:lnTo>
                  <a:lnTo>
                    <a:pt x="67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pPr>
                <a:defRPr/>
              </a:pPr>
              <a:endPara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pl-P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Wybór propozycji operacji przez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6" name="Grupa 75"/>
            <p:cNvGrpSpPr/>
            <p:nvPr/>
          </p:nvGrpSpPr>
          <p:grpSpPr>
            <a:xfrm>
              <a:off x="8420972" y="5306121"/>
              <a:ext cx="521070" cy="504420"/>
              <a:chOff x="3413311" y="4955149"/>
              <a:chExt cx="602659" cy="583401"/>
            </a:xfrm>
          </p:grpSpPr>
          <p:sp>
            <p:nvSpPr>
              <p:cNvPr id="77" name="Freeform 22"/>
              <p:cNvSpPr>
                <a:spLocks/>
              </p:cNvSpPr>
              <p:nvPr/>
            </p:nvSpPr>
            <p:spPr bwMode="auto">
              <a:xfrm>
                <a:off x="3413314" y="4986259"/>
                <a:ext cx="602655" cy="55229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78" name="Freeform 24"/>
              <p:cNvSpPr>
                <a:spLocks/>
              </p:cNvSpPr>
              <p:nvPr/>
            </p:nvSpPr>
            <p:spPr bwMode="auto">
              <a:xfrm>
                <a:off x="3413311" y="4955149"/>
                <a:ext cx="602659" cy="19319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2800" b="1" dirty="0" smtClean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rPr>
                  <a:t>JC</a:t>
                </a:r>
                <a:endParaRPr lang="pl-PL" altLang="pl-PL" sz="28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</p:grpSp>
      <p:grpSp>
        <p:nvGrpSpPr>
          <p:cNvPr id="12" name="Grupa 11"/>
          <p:cNvGrpSpPr/>
          <p:nvPr/>
        </p:nvGrpSpPr>
        <p:grpSpPr>
          <a:xfrm>
            <a:off x="5995785" y="3495554"/>
            <a:ext cx="3065598" cy="1218530"/>
            <a:chOff x="6102256" y="3201932"/>
            <a:chExt cx="2998356" cy="1500599"/>
          </a:xfrm>
        </p:grpSpPr>
        <p:sp>
          <p:nvSpPr>
            <p:cNvPr id="30" name="Freeform 58"/>
            <p:cNvSpPr>
              <a:spLocks/>
            </p:cNvSpPr>
            <p:nvPr/>
          </p:nvSpPr>
          <p:spPr bwMode="auto">
            <a:xfrm rot="5400000">
              <a:off x="6851134" y="2453054"/>
              <a:ext cx="1500599" cy="2998356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Opracowanie PO na poziomie krajowym wraz z partnerami sieci </a:t>
              </a:r>
              <a:r>
                <a:rPr lang="pl-P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1" name="Grupa 90"/>
            <p:cNvGrpSpPr/>
            <p:nvPr/>
          </p:nvGrpSpPr>
          <p:grpSpPr>
            <a:xfrm>
              <a:off x="8484777" y="4009266"/>
              <a:ext cx="479450" cy="510985"/>
              <a:chOff x="5491640" y="4502013"/>
              <a:chExt cx="674636" cy="719008"/>
            </a:xfrm>
          </p:grpSpPr>
          <p:sp>
            <p:nvSpPr>
              <p:cNvPr id="92" name="Freeform 22"/>
              <p:cNvSpPr>
                <a:spLocks/>
              </p:cNvSpPr>
              <p:nvPr/>
            </p:nvSpPr>
            <p:spPr bwMode="auto">
              <a:xfrm>
                <a:off x="5491640" y="4505873"/>
                <a:ext cx="653988" cy="71514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/>
              </a:p>
            </p:txBody>
          </p:sp>
          <p:sp>
            <p:nvSpPr>
              <p:cNvPr id="93" name="Freeform 24"/>
              <p:cNvSpPr>
                <a:spLocks/>
              </p:cNvSpPr>
              <p:nvPr/>
            </p:nvSpPr>
            <p:spPr bwMode="auto">
              <a:xfrm>
                <a:off x="5512289" y="4502013"/>
                <a:ext cx="653987" cy="29441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l-PL" altLang="pl-PL" sz="2500" b="1" spc="-150" dirty="0" smtClean="0"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JR</a:t>
                </a:r>
                <a:endParaRPr lang="pl-PL" altLang="pl-PL" sz="2500" b="1" spc="-150" dirty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94" name="Grupa 93"/>
            <p:cNvGrpSpPr/>
            <p:nvPr/>
          </p:nvGrpSpPr>
          <p:grpSpPr>
            <a:xfrm>
              <a:off x="7952118" y="4031613"/>
              <a:ext cx="446666" cy="488638"/>
              <a:chOff x="3387646" y="4904540"/>
              <a:chExt cx="653988" cy="715441"/>
            </a:xfrm>
          </p:grpSpPr>
          <p:sp>
            <p:nvSpPr>
              <p:cNvPr id="95" name="Freeform 22"/>
              <p:cNvSpPr>
                <a:spLocks/>
              </p:cNvSpPr>
              <p:nvPr/>
            </p:nvSpPr>
            <p:spPr bwMode="auto">
              <a:xfrm>
                <a:off x="3387647" y="4904833"/>
                <a:ext cx="653987" cy="71514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96" name="Freeform 24"/>
              <p:cNvSpPr>
                <a:spLocks/>
              </p:cNvSpPr>
              <p:nvPr/>
            </p:nvSpPr>
            <p:spPr bwMode="auto">
              <a:xfrm>
                <a:off x="3387646" y="4904540"/>
                <a:ext cx="653987" cy="29441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2700" b="1" dirty="0" smtClean="0">
                    <a:ln>
                      <a:solidFill>
                        <a:srgbClr val="FF6600"/>
                      </a:solidFill>
                    </a:ln>
                    <a:effectLst>
                      <a:glow rad="228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IZ</a:t>
                </a:r>
                <a:endParaRPr lang="pl-PL" altLang="pl-PL" sz="2700" b="1" dirty="0">
                  <a:ln>
                    <a:solidFill>
                      <a:srgbClr val="FF6600"/>
                    </a:solidFill>
                  </a:ln>
                  <a:effectLst>
                    <a:glow rad="228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</p:grpSp>
      <p:grpSp>
        <p:nvGrpSpPr>
          <p:cNvPr id="7" name="Grupa 6"/>
          <p:cNvGrpSpPr/>
          <p:nvPr/>
        </p:nvGrpSpPr>
        <p:grpSpPr>
          <a:xfrm>
            <a:off x="471990" y="3411082"/>
            <a:ext cx="2868924" cy="936105"/>
            <a:chOff x="232031" y="3390674"/>
            <a:chExt cx="2868924" cy="936105"/>
          </a:xfrm>
        </p:grpSpPr>
        <p:sp>
          <p:nvSpPr>
            <p:cNvPr id="15" name="Freeform 58"/>
            <p:cNvSpPr>
              <a:spLocks/>
            </p:cNvSpPr>
            <p:nvPr/>
          </p:nvSpPr>
          <p:spPr bwMode="auto">
            <a:xfrm rot="5400000">
              <a:off x="1198440" y="2424265"/>
              <a:ext cx="936105" cy="2868924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pPr algn="ctr"/>
              <a:r>
                <a:rPr lang="pl-PL" sz="1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Opiniowanie na poziomie</a:t>
              </a:r>
              <a:r>
                <a:rPr lang="pl-PL" sz="19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pl-PL" sz="1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regionalnym </a:t>
              </a:r>
            </a:p>
          </p:txBody>
        </p:sp>
        <p:grpSp>
          <p:nvGrpSpPr>
            <p:cNvPr id="164" name="Grupa 163"/>
            <p:cNvGrpSpPr/>
            <p:nvPr/>
          </p:nvGrpSpPr>
          <p:grpSpPr>
            <a:xfrm>
              <a:off x="1093072" y="3801705"/>
              <a:ext cx="1007364" cy="376719"/>
              <a:chOff x="4890965" y="4462984"/>
              <a:chExt cx="671291" cy="532058"/>
            </a:xfrm>
          </p:grpSpPr>
          <p:sp>
            <p:nvSpPr>
              <p:cNvPr id="165" name="Freeform 22"/>
              <p:cNvSpPr>
                <a:spLocks/>
              </p:cNvSpPr>
              <p:nvPr/>
            </p:nvSpPr>
            <p:spPr bwMode="auto">
              <a:xfrm>
                <a:off x="4890965" y="4462984"/>
                <a:ext cx="653987" cy="53205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b="1" dirty="0"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w</a:t>
                </a:r>
                <a:r>
                  <a:rPr lang="pl-PL" altLang="pl-PL" b="1" dirty="0" smtClean="0"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oj. GR</a:t>
                </a:r>
              </a:p>
              <a:p>
                <a:pPr eaLnBrk="1" hangingPunct="1"/>
                <a:endParaRPr lang="pl-PL" altLang="pl-PL" dirty="0"/>
              </a:p>
            </p:txBody>
          </p:sp>
          <p:sp>
            <p:nvSpPr>
              <p:cNvPr id="166" name="Freeform 24"/>
              <p:cNvSpPr>
                <a:spLocks/>
              </p:cNvSpPr>
              <p:nvPr/>
            </p:nvSpPr>
            <p:spPr bwMode="auto">
              <a:xfrm>
                <a:off x="4908269" y="4472483"/>
                <a:ext cx="653987" cy="7103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sz="2000" b="1" dirty="0">
                  <a:solidFill>
                    <a:schemeClr val="bg2">
                      <a:lumMod val="60000"/>
                      <a:lumOff val="4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</p:grpSp>
      <p:grpSp>
        <p:nvGrpSpPr>
          <p:cNvPr id="22" name="Grupa 21"/>
          <p:cNvGrpSpPr/>
          <p:nvPr/>
        </p:nvGrpSpPr>
        <p:grpSpPr>
          <a:xfrm>
            <a:off x="1906451" y="146817"/>
            <a:ext cx="3616935" cy="1468442"/>
            <a:chOff x="455634" y="691966"/>
            <a:chExt cx="2786835" cy="929350"/>
          </a:xfrm>
        </p:grpSpPr>
        <p:sp>
          <p:nvSpPr>
            <p:cNvPr id="83" name="Freeform 60"/>
            <p:cNvSpPr>
              <a:spLocks/>
            </p:cNvSpPr>
            <p:nvPr/>
          </p:nvSpPr>
          <p:spPr bwMode="auto">
            <a:xfrm rot="5400000">
              <a:off x="1384377" y="-236777"/>
              <a:ext cx="929350" cy="2786835"/>
            </a:xfrm>
            <a:custGeom>
              <a:avLst/>
              <a:gdLst/>
              <a:ahLst/>
              <a:cxnLst>
                <a:cxn ang="0">
                  <a:pos x="678" y="0"/>
                </a:cxn>
                <a:cxn ang="0">
                  <a:pos x="593" y="217"/>
                </a:cxn>
                <a:cxn ang="0">
                  <a:pos x="586" y="233"/>
                </a:cxn>
                <a:cxn ang="0">
                  <a:pos x="593" y="249"/>
                </a:cxn>
                <a:cxn ang="0">
                  <a:pos x="678" y="465"/>
                </a:cxn>
                <a:cxn ang="0">
                  <a:pos x="93" y="465"/>
                </a:cxn>
                <a:cxn ang="0">
                  <a:pos x="0" y="233"/>
                </a:cxn>
                <a:cxn ang="0">
                  <a:pos x="93" y="0"/>
                </a:cxn>
                <a:cxn ang="0">
                  <a:pos x="678" y="0"/>
                </a:cxn>
                <a:cxn ang="0">
                  <a:pos x="678" y="0"/>
                </a:cxn>
              </a:cxnLst>
              <a:rect l="0" t="0" r="r" b="b"/>
              <a:pathLst>
                <a:path w="678" h="465">
                  <a:moveTo>
                    <a:pt x="678" y="0"/>
                  </a:moveTo>
                  <a:lnTo>
                    <a:pt x="593" y="217"/>
                  </a:lnTo>
                  <a:lnTo>
                    <a:pt x="586" y="233"/>
                  </a:lnTo>
                  <a:lnTo>
                    <a:pt x="593" y="249"/>
                  </a:lnTo>
                  <a:lnTo>
                    <a:pt x="678" y="465"/>
                  </a:lnTo>
                  <a:lnTo>
                    <a:pt x="93" y="465"/>
                  </a:lnTo>
                  <a:lnTo>
                    <a:pt x="0" y="233"/>
                  </a:lnTo>
                  <a:lnTo>
                    <a:pt x="93" y="0"/>
                  </a:lnTo>
                  <a:lnTo>
                    <a:pt x="678" y="0"/>
                  </a:lnTo>
                  <a:lnTo>
                    <a:pt x="67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pPr algn="ctr">
                <a:defRPr/>
              </a:pPr>
              <a:endParaRPr lang="pl-PL" sz="1000" b="1" dirty="0">
                <a:ln w="127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defRPr/>
              </a:pPr>
              <a:r>
                <a:rPr lang="pl-PL" sz="3000" b="1" dirty="0" smtClean="0">
                  <a:ln w="12700">
                    <a:noFill/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Akceptacja PO KSOW przez </a:t>
              </a:r>
              <a:endParaRPr lang="en-US" sz="3000" b="1" dirty="0">
                <a:ln w="127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0" name="Freeform 22"/>
            <p:cNvSpPr>
              <a:spLocks/>
            </p:cNvSpPr>
            <p:nvPr/>
          </p:nvSpPr>
          <p:spPr bwMode="auto">
            <a:xfrm>
              <a:off x="993457" y="1189718"/>
              <a:ext cx="1629585" cy="32259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sz="20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GR ds. KSOW</a:t>
              </a:r>
            </a:p>
            <a:p>
              <a:pPr eaLnBrk="1" hangingPunct="1"/>
              <a:endParaRPr lang="pl-PL" altLang="pl-PL" dirty="0"/>
            </a:p>
          </p:txBody>
        </p:sp>
      </p:grpSp>
      <p:grpSp>
        <p:nvGrpSpPr>
          <p:cNvPr id="3" name="Grupa 2"/>
          <p:cNvGrpSpPr/>
          <p:nvPr/>
        </p:nvGrpSpPr>
        <p:grpSpPr>
          <a:xfrm>
            <a:off x="92207" y="5194207"/>
            <a:ext cx="3463051" cy="729703"/>
            <a:chOff x="181381" y="5297449"/>
            <a:chExt cx="3273548" cy="729703"/>
          </a:xfrm>
        </p:grpSpPr>
        <p:sp>
          <p:nvSpPr>
            <p:cNvPr id="21" name="Freeform 54"/>
            <p:cNvSpPr>
              <a:spLocks/>
            </p:cNvSpPr>
            <p:nvPr/>
          </p:nvSpPr>
          <p:spPr bwMode="auto">
            <a:xfrm rot="5400000">
              <a:off x="1453303" y="4025527"/>
              <a:ext cx="729703" cy="3273548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Wybór propozycji operacji przez</a:t>
              </a:r>
            </a:p>
          </p:txBody>
        </p:sp>
        <p:grpSp>
          <p:nvGrpSpPr>
            <p:cNvPr id="209" name="Grupa 208"/>
            <p:cNvGrpSpPr/>
            <p:nvPr/>
          </p:nvGrpSpPr>
          <p:grpSpPr>
            <a:xfrm>
              <a:off x="2716767" y="5437039"/>
              <a:ext cx="512364" cy="541627"/>
              <a:chOff x="5554248" y="4504862"/>
              <a:chExt cx="662406" cy="715151"/>
            </a:xfrm>
          </p:grpSpPr>
          <p:sp>
            <p:nvSpPr>
              <p:cNvPr id="210" name="Freeform 22"/>
              <p:cNvSpPr>
                <a:spLocks/>
              </p:cNvSpPr>
              <p:nvPr/>
            </p:nvSpPr>
            <p:spPr bwMode="auto">
              <a:xfrm>
                <a:off x="5554248" y="4504863"/>
                <a:ext cx="653987" cy="71515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l-PL" altLang="pl-PL" sz="2400" b="1" dirty="0" smtClean="0"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JR</a:t>
                </a:r>
              </a:p>
              <a:p>
                <a:pPr eaLnBrk="1" hangingPunct="1"/>
                <a:endParaRPr lang="pl-PL" altLang="pl-PL" dirty="0"/>
              </a:p>
            </p:txBody>
          </p:sp>
          <p:sp>
            <p:nvSpPr>
              <p:cNvPr id="211" name="Freeform 24"/>
              <p:cNvSpPr>
                <a:spLocks/>
              </p:cNvSpPr>
              <p:nvPr/>
            </p:nvSpPr>
            <p:spPr bwMode="auto">
              <a:xfrm>
                <a:off x="5562667" y="4504862"/>
                <a:ext cx="653987" cy="7103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sz="2000" b="1" dirty="0">
                  <a:solidFill>
                    <a:schemeClr val="bg2">
                      <a:lumMod val="60000"/>
                      <a:lumOff val="4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</p:grpSp>
      <p:grpSp>
        <p:nvGrpSpPr>
          <p:cNvPr id="46" name="Grupa 45"/>
          <p:cNvGrpSpPr/>
          <p:nvPr/>
        </p:nvGrpSpPr>
        <p:grpSpPr>
          <a:xfrm>
            <a:off x="6254584" y="428690"/>
            <a:ext cx="2830658" cy="1186570"/>
            <a:chOff x="5889206" y="606555"/>
            <a:chExt cx="3097627" cy="1186570"/>
          </a:xfrm>
        </p:grpSpPr>
        <p:sp>
          <p:nvSpPr>
            <p:cNvPr id="26" name="Freeform 54"/>
            <p:cNvSpPr>
              <a:spLocks/>
            </p:cNvSpPr>
            <p:nvPr/>
          </p:nvSpPr>
          <p:spPr bwMode="auto">
            <a:xfrm rot="5400000">
              <a:off x="6844735" y="-348974"/>
              <a:ext cx="1186570" cy="3097627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r>
                <a:rPr lang="pl-PL" sz="2400" dirty="0" smtClean="0"/>
                <a:t> </a:t>
              </a:r>
              <a:r>
                <a:rPr lang="pl-P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Uzgodnienie ostatecznego zakresu i treści PO przez</a:t>
              </a:r>
            </a:p>
            <a:p>
              <a:r>
                <a:rPr lang="pl-P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 </a:t>
              </a:r>
            </a:p>
            <a:p>
              <a:pPr>
                <a:defRPr/>
              </a:pPr>
              <a:endParaRPr lang="en-US" sz="2400" dirty="0"/>
            </a:p>
          </p:txBody>
        </p:sp>
        <p:grpSp>
          <p:nvGrpSpPr>
            <p:cNvPr id="148" name="Grupa 147"/>
            <p:cNvGrpSpPr/>
            <p:nvPr/>
          </p:nvGrpSpPr>
          <p:grpSpPr>
            <a:xfrm>
              <a:off x="8381892" y="1172046"/>
              <a:ext cx="533597" cy="477269"/>
              <a:chOff x="3496729" y="4496027"/>
              <a:chExt cx="617149" cy="552000"/>
            </a:xfrm>
          </p:grpSpPr>
          <p:sp>
            <p:nvSpPr>
              <p:cNvPr id="149" name="Freeform 22"/>
              <p:cNvSpPr>
                <a:spLocks/>
              </p:cNvSpPr>
              <p:nvPr/>
            </p:nvSpPr>
            <p:spPr bwMode="auto">
              <a:xfrm>
                <a:off x="3496729" y="4609602"/>
                <a:ext cx="608151" cy="43842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50" name="Freeform 24"/>
              <p:cNvSpPr>
                <a:spLocks/>
              </p:cNvSpPr>
              <p:nvPr/>
            </p:nvSpPr>
            <p:spPr bwMode="auto">
              <a:xfrm>
                <a:off x="3496729" y="4496027"/>
                <a:ext cx="617149" cy="29441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2400" b="1" dirty="0" smtClean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rPr>
                  <a:t>JC</a:t>
                </a:r>
                <a:endParaRPr lang="pl-PL" altLang="pl-PL" sz="24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213" name="Freeform 22"/>
            <p:cNvSpPr>
              <a:spLocks/>
            </p:cNvSpPr>
            <p:nvPr/>
          </p:nvSpPr>
          <p:spPr bwMode="auto">
            <a:xfrm>
              <a:off x="6296018" y="1258581"/>
              <a:ext cx="1629585" cy="32259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sz="1400" b="1" baseline="0" dirty="0" smtClean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GR ds. KSOW</a:t>
              </a:r>
              <a:endParaRPr lang="pl-PL" altLang="pl-PL" sz="1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  <a:p>
              <a:pPr eaLnBrk="1" hangingPunct="1"/>
              <a:endParaRPr lang="pl-PL" altLang="pl-PL" dirty="0"/>
            </a:p>
          </p:txBody>
        </p:sp>
      </p:grpSp>
      <p:cxnSp>
        <p:nvCxnSpPr>
          <p:cNvPr id="214" name="Straight Arrow Connector 8"/>
          <p:cNvCxnSpPr/>
          <p:nvPr/>
        </p:nvCxnSpPr>
        <p:spPr>
          <a:xfrm flipH="1" flipV="1">
            <a:off x="5857830" y="3217490"/>
            <a:ext cx="1638930" cy="25122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Straight Arrow Connector 8"/>
          <p:cNvCxnSpPr/>
          <p:nvPr/>
        </p:nvCxnSpPr>
        <p:spPr>
          <a:xfrm flipV="1">
            <a:off x="1849696" y="2817184"/>
            <a:ext cx="1834494" cy="412756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7" name="Straight Arrow Connector 8"/>
          <p:cNvCxnSpPr/>
          <p:nvPr/>
        </p:nvCxnSpPr>
        <p:spPr>
          <a:xfrm flipH="1" flipV="1">
            <a:off x="3671609" y="1597304"/>
            <a:ext cx="1116353" cy="900796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8"/>
          <p:cNvCxnSpPr/>
          <p:nvPr/>
        </p:nvCxnSpPr>
        <p:spPr>
          <a:xfrm flipV="1">
            <a:off x="4787962" y="2239976"/>
            <a:ext cx="1943902" cy="261986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5" name="Straight Arrow Connector 8"/>
          <p:cNvCxnSpPr/>
          <p:nvPr/>
        </p:nvCxnSpPr>
        <p:spPr>
          <a:xfrm flipH="1" flipV="1">
            <a:off x="5660416" y="1028474"/>
            <a:ext cx="594168" cy="127823"/>
          </a:xfrm>
          <a:prstGeom prst="straightConnector1">
            <a:avLst/>
          </a:prstGeom>
          <a:ln>
            <a:headEnd type="none" w="med" len="med"/>
            <a:tailEnd type="triangle" w="lg" len="lg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6" name="Straight Arrow Connector 8"/>
          <p:cNvCxnSpPr/>
          <p:nvPr/>
        </p:nvCxnSpPr>
        <p:spPr>
          <a:xfrm flipH="1" flipV="1">
            <a:off x="7808486" y="1471453"/>
            <a:ext cx="12320" cy="450662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/>
        </p:nvGrpSpPr>
        <p:grpSpPr>
          <a:xfrm>
            <a:off x="99229" y="4436903"/>
            <a:ext cx="3473702" cy="793675"/>
            <a:chOff x="289182" y="4712444"/>
            <a:chExt cx="3284200" cy="793675"/>
          </a:xfrm>
        </p:grpSpPr>
        <p:sp>
          <p:nvSpPr>
            <p:cNvPr id="10" name="Freeform 58"/>
            <p:cNvSpPr>
              <a:spLocks/>
            </p:cNvSpPr>
            <p:nvPr/>
          </p:nvSpPr>
          <p:spPr bwMode="auto">
            <a:xfrm rot="5400000">
              <a:off x="1534444" y="3467182"/>
              <a:ext cx="793675" cy="3284200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pPr algn="ctr"/>
              <a:r>
                <a:rPr lang="pl-P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Opracowanie PO na </a:t>
              </a:r>
              <a:endPara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pl-P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pl-P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oziomie regionalnym </a:t>
              </a:r>
              <a:endPara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2818465" y="4865576"/>
              <a:ext cx="505851" cy="54162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l-PL" altLang="pl-PL" sz="2400" b="1" dirty="0" smtClean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JR</a:t>
              </a:r>
            </a:p>
            <a:p>
              <a:pPr eaLnBrk="1" hangingPunct="1"/>
              <a:endParaRPr lang="pl-PL" altLang="pl-PL" dirty="0"/>
            </a:p>
          </p:txBody>
        </p:sp>
      </p:grpSp>
      <p:sp>
        <p:nvSpPr>
          <p:cNvPr id="132" name="Freeform 22"/>
          <p:cNvSpPr>
            <a:spLocks/>
          </p:cNvSpPr>
          <p:nvPr/>
        </p:nvSpPr>
        <p:spPr bwMode="auto">
          <a:xfrm>
            <a:off x="8431737" y="6331682"/>
            <a:ext cx="699659" cy="452779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alt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AP</a:t>
            </a:r>
            <a:endParaRPr lang="pl-PL" altLang="pl-P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a 1"/>
          <p:cNvGrpSpPr/>
          <p:nvPr/>
        </p:nvGrpSpPr>
        <p:grpSpPr>
          <a:xfrm>
            <a:off x="3661963" y="2511510"/>
            <a:ext cx="2206177" cy="2327520"/>
            <a:chOff x="3661963" y="2511510"/>
            <a:chExt cx="2206177" cy="2327520"/>
          </a:xfrm>
        </p:grpSpPr>
        <p:grpSp>
          <p:nvGrpSpPr>
            <p:cNvPr id="23" name="Grupa 22"/>
            <p:cNvGrpSpPr/>
            <p:nvPr/>
          </p:nvGrpSpPr>
          <p:grpSpPr>
            <a:xfrm>
              <a:off x="3665875" y="2511510"/>
              <a:ext cx="2202265" cy="2008741"/>
              <a:chOff x="3665875" y="2511510"/>
              <a:chExt cx="2202265" cy="2008741"/>
            </a:xfrm>
          </p:grpSpPr>
          <p:sp>
            <p:nvSpPr>
              <p:cNvPr id="98" name="Freeform 58"/>
              <p:cNvSpPr>
                <a:spLocks/>
              </p:cNvSpPr>
              <p:nvPr/>
            </p:nvSpPr>
            <p:spPr bwMode="auto">
              <a:xfrm rot="5400000">
                <a:off x="3762637" y="2414748"/>
                <a:ext cx="2008741" cy="2202265"/>
              </a:xfrm>
              <a:custGeom>
                <a:avLst/>
                <a:gdLst/>
                <a:ahLst/>
                <a:cxnLst>
                  <a:cxn ang="0">
                    <a:pos x="0" y="263"/>
                  </a:cxn>
                  <a:cxn ang="0">
                    <a:pos x="104" y="0"/>
                  </a:cxn>
                  <a:cxn ang="0">
                    <a:pos x="735" y="0"/>
                  </a:cxn>
                  <a:cxn ang="0">
                    <a:pos x="631" y="263"/>
                  </a:cxn>
                  <a:cxn ang="0">
                    <a:pos x="735" y="525"/>
                  </a:cxn>
                  <a:cxn ang="0">
                    <a:pos x="104" y="525"/>
                  </a:cxn>
                  <a:cxn ang="0">
                    <a:pos x="0" y="263"/>
                  </a:cxn>
                </a:cxnLst>
                <a:rect l="0" t="0" r="r" b="b"/>
                <a:pathLst>
                  <a:path w="735" h="525">
                    <a:moveTo>
                      <a:pt x="0" y="263"/>
                    </a:moveTo>
                    <a:lnTo>
                      <a:pt x="104" y="0"/>
                    </a:lnTo>
                    <a:lnTo>
                      <a:pt x="735" y="0"/>
                    </a:lnTo>
                    <a:lnTo>
                      <a:pt x="631" y="263"/>
                    </a:lnTo>
                    <a:lnTo>
                      <a:pt x="735" y="525"/>
                    </a:lnTo>
                    <a:lnTo>
                      <a:pt x="104" y="525"/>
                    </a:lnTo>
                    <a:lnTo>
                      <a:pt x="0" y="26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9525">
                <a:noFill/>
                <a:round/>
                <a:headEnd/>
                <a:tailEnd/>
              </a:ln>
            </p:spPr>
            <p:txBody>
              <a:bodyPr vert="vert270" anchor="t"/>
              <a:lstStyle/>
              <a:p>
                <a:pPr algn="ctr"/>
                <a:r>
                  <a:rPr lang="pl-PL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Opracowanie </a:t>
                </a:r>
                <a:r>
                  <a:rPr lang="pl-PL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dwuletniego  PO KSOW </a:t>
                </a:r>
                <a:r>
                  <a:rPr lang="pl-PL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przez</a:t>
                </a:r>
              </a:p>
              <a:p>
                <a:pPr algn="ctr"/>
                <a:endParaRPr lang="pl-P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pl-PL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pl-P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212" name="Grupa 211"/>
              <p:cNvGrpSpPr/>
              <p:nvPr/>
            </p:nvGrpSpPr>
            <p:grpSpPr>
              <a:xfrm>
                <a:off x="4484282" y="3440947"/>
                <a:ext cx="576758" cy="618330"/>
                <a:chOff x="4347816" y="3346144"/>
                <a:chExt cx="576758" cy="618330"/>
              </a:xfrm>
            </p:grpSpPr>
            <p:sp>
              <p:nvSpPr>
                <p:cNvPr id="103" name="Freeform 22"/>
                <p:cNvSpPr>
                  <a:spLocks/>
                </p:cNvSpPr>
                <p:nvPr/>
              </p:nvSpPr>
              <p:spPr bwMode="auto">
                <a:xfrm>
                  <a:off x="4359125" y="3346144"/>
                  <a:ext cx="565449" cy="61833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bg1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bg1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lumMod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pl-PL" altLang="pl-PL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04" name="Freeform 24"/>
                <p:cNvSpPr>
                  <a:spLocks/>
                </p:cNvSpPr>
                <p:nvPr/>
              </p:nvSpPr>
              <p:spPr bwMode="auto">
                <a:xfrm>
                  <a:off x="4347816" y="3400751"/>
                  <a:ext cx="565449" cy="254558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  <a:shade val="30000"/>
                        <a:satMod val="115000"/>
                      </a:schemeClr>
                    </a:gs>
                    <a:gs pos="50000">
                      <a:schemeClr val="bg1">
                        <a:lumMod val="85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lumMod val="8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pl-PL" altLang="pl-PL" sz="3300" b="1" dirty="0" smtClean="0">
                      <a:effectLst>
                        <a:glow rad="139700">
                          <a:schemeClr val="accent4">
                            <a:satMod val="175000"/>
                            <a:alpha val="40000"/>
                          </a:schemeClr>
                        </a:glow>
                      </a:effectLst>
                    </a:rPr>
                    <a:t>JC</a:t>
                  </a:r>
                  <a:endParaRPr lang="pl-PL" altLang="pl-PL" sz="3300" b="1" dirty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</p:grpSp>
        </p:grpSp>
        <p:sp>
          <p:nvSpPr>
            <p:cNvPr id="66" name="Freeform 58"/>
            <p:cNvSpPr>
              <a:spLocks/>
            </p:cNvSpPr>
            <p:nvPr/>
          </p:nvSpPr>
          <p:spPr bwMode="auto">
            <a:xfrm rot="5400000">
              <a:off x="3429710" y="3813216"/>
              <a:ext cx="1258067" cy="793561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pPr algn="ctr"/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miesiące od dokonania wyboru</a:t>
              </a:r>
              <a:endParaRPr lang="pl-PL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16083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animBg="1"/>
      <p:bldP spid="141" grpId="0" animBg="1"/>
      <p:bldP spid="135" grpId="0" animBg="1"/>
      <p:bldP spid="5" grpId="0" animBg="1"/>
      <p:bldP spid="56" grpId="0" animBg="1"/>
      <p:bldP spid="1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a 29"/>
          <p:cNvGrpSpPr/>
          <p:nvPr/>
        </p:nvGrpSpPr>
        <p:grpSpPr>
          <a:xfrm>
            <a:off x="270489" y="1662102"/>
            <a:ext cx="4066517" cy="2028226"/>
            <a:chOff x="3508692" y="2674089"/>
            <a:chExt cx="2359447" cy="2151736"/>
          </a:xfrm>
        </p:grpSpPr>
        <p:sp>
          <p:nvSpPr>
            <p:cNvPr id="31" name="Freeform 58"/>
            <p:cNvSpPr>
              <a:spLocks/>
            </p:cNvSpPr>
            <p:nvPr/>
          </p:nvSpPr>
          <p:spPr bwMode="auto">
            <a:xfrm rot="5400000">
              <a:off x="3612548" y="2570233"/>
              <a:ext cx="2151736" cy="2359447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vert270" anchor="t"/>
            <a:lstStyle/>
            <a:p>
              <a:pPr algn="ctr"/>
              <a:endPara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pl-PL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Opracowanie </a:t>
              </a:r>
              <a:r>
                <a:rPr lang="pl-P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dwuletniego  PO KSOW przez</a:t>
              </a:r>
            </a:p>
          </p:txBody>
        </p:sp>
        <p:grpSp>
          <p:nvGrpSpPr>
            <p:cNvPr id="32" name="Grupa 31"/>
            <p:cNvGrpSpPr/>
            <p:nvPr/>
          </p:nvGrpSpPr>
          <p:grpSpPr>
            <a:xfrm>
              <a:off x="4453668" y="3787895"/>
              <a:ext cx="565450" cy="618330"/>
              <a:chOff x="4317202" y="3693092"/>
              <a:chExt cx="565450" cy="618330"/>
            </a:xfrm>
          </p:grpSpPr>
          <p:sp>
            <p:nvSpPr>
              <p:cNvPr id="33" name="Freeform 22"/>
              <p:cNvSpPr>
                <a:spLocks/>
              </p:cNvSpPr>
              <p:nvPr/>
            </p:nvSpPr>
            <p:spPr bwMode="auto">
              <a:xfrm>
                <a:off x="4317203" y="3693092"/>
                <a:ext cx="565449" cy="61833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4" name="Freeform 24"/>
              <p:cNvSpPr>
                <a:spLocks/>
              </p:cNvSpPr>
              <p:nvPr/>
            </p:nvSpPr>
            <p:spPr bwMode="auto">
              <a:xfrm>
                <a:off x="4317202" y="3702213"/>
                <a:ext cx="565449" cy="12727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3300" b="1" dirty="0" smtClean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rPr>
                  <a:t>JC</a:t>
                </a:r>
                <a:endParaRPr lang="pl-PL" altLang="pl-PL" sz="33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</p:grpSp>
      <p:sp>
        <p:nvSpPr>
          <p:cNvPr id="35" name="Freeform 54"/>
          <p:cNvSpPr>
            <a:spLocks/>
          </p:cNvSpPr>
          <p:nvPr/>
        </p:nvSpPr>
        <p:spPr bwMode="auto">
          <a:xfrm rot="5400000">
            <a:off x="1412662" y="-1103020"/>
            <a:ext cx="1718028" cy="4002373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3" name="Grupa 62"/>
          <p:cNvGrpSpPr/>
          <p:nvPr/>
        </p:nvGrpSpPr>
        <p:grpSpPr>
          <a:xfrm>
            <a:off x="467544" y="152476"/>
            <a:ext cx="3672408" cy="1411291"/>
            <a:chOff x="976497" y="4285211"/>
            <a:chExt cx="2623199" cy="1014700"/>
          </a:xfrm>
        </p:grpSpPr>
        <p:sp>
          <p:nvSpPr>
            <p:cNvPr id="36" name="Freeform 60"/>
            <p:cNvSpPr>
              <a:spLocks/>
            </p:cNvSpPr>
            <p:nvPr/>
          </p:nvSpPr>
          <p:spPr bwMode="auto">
            <a:xfrm rot="5400000">
              <a:off x="1780747" y="3480961"/>
              <a:ext cx="1014700" cy="2623199"/>
            </a:xfrm>
            <a:custGeom>
              <a:avLst/>
              <a:gdLst/>
              <a:ahLst/>
              <a:cxnLst>
                <a:cxn ang="0">
                  <a:pos x="678" y="0"/>
                </a:cxn>
                <a:cxn ang="0">
                  <a:pos x="593" y="217"/>
                </a:cxn>
                <a:cxn ang="0">
                  <a:pos x="586" y="233"/>
                </a:cxn>
                <a:cxn ang="0">
                  <a:pos x="593" y="249"/>
                </a:cxn>
                <a:cxn ang="0">
                  <a:pos x="678" y="465"/>
                </a:cxn>
                <a:cxn ang="0">
                  <a:pos x="93" y="465"/>
                </a:cxn>
                <a:cxn ang="0">
                  <a:pos x="0" y="233"/>
                </a:cxn>
                <a:cxn ang="0">
                  <a:pos x="93" y="0"/>
                </a:cxn>
                <a:cxn ang="0">
                  <a:pos x="678" y="0"/>
                </a:cxn>
                <a:cxn ang="0">
                  <a:pos x="678" y="0"/>
                </a:cxn>
              </a:cxnLst>
              <a:rect l="0" t="0" r="r" b="b"/>
              <a:pathLst>
                <a:path w="678" h="465">
                  <a:moveTo>
                    <a:pt x="678" y="0"/>
                  </a:moveTo>
                  <a:lnTo>
                    <a:pt x="593" y="217"/>
                  </a:lnTo>
                  <a:lnTo>
                    <a:pt x="586" y="233"/>
                  </a:lnTo>
                  <a:lnTo>
                    <a:pt x="593" y="249"/>
                  </a:lnTo>
                  <a:lnTo>
                    <a:pt x="678" y="465"/>
                  </a:lnTo>
                  <a:lnTo>
                    <a:pt x="93" y="465"/>
                  </a:lnTo>
                  <a:lnTo>
                    <a:pt x="0" y="233"/>
                  </a:lnTo>
                  <a:lnTo>
                    <a:pt x="93" y="0"/>
                  </a:lnTo>
                  <a:lnTo>
                    <a:pt x="678" y="0"/>
                  </a:lnTo>
                  <a:lnTo>
                    <a:pt x="67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pPr algn="ctr">
                <a:defRPr/>
              </a:pPr>
              <a:endParaRPr lang="pl-PL" sz="2800" b="1" dirty="0">
                <a:ln w="127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defRPr/>
              </a:pPr>
              <a:r>
                <a:rPr lang="pl-PL" sz="2800" b="1" dirty="0" smtClean="0">
                  <a:ln w="12700">
                    <a:noFill/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Akceptacja PO KSOW przez </a:t>
              </a:r>
              <a:endParaRPr lang="en-US" sz="2800" b="1" dirty="0">
                <a:ln w="127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22"/>
            <p:cNvSpPr>
              <a:spLocks/>
            </p:cNvSpPr>
            <p:nvPr/>
          </p:nvSpPr>
          <p:spPr bwMode="auto">
            <a:xfrm>
              <a:off x="1568017" y="4821353"/>
              <a:ext cx="1440159" cy="390664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sz="20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GR ds. KSOW</a:t>
              </a:r>
            </a:p>
            <a:p>
              <a:pPr eaLnBrk="1" hangingPunct="1"/>
              <a:endParaRPr lang="pl-PL" altLang="pl-PL" dirty="0"/>
            </a:p>
          </p:txBody>
        </p:sp>
      </p:grpSp>
      <p:grpSp>
        <p:nvGrpSpPr>
          <p:cNvPr id="39" name="Grupa 38"/>
          <p:cNvGrpSpPr/>
          <p:nvPr/>
        </p:nvGrpSpPr>
        <p:grpSpPr>
          <a:xfrm>
            <a:off x="6314775" y="152475"/>
            <a:ext cx="2561045" cy="1847787"/>
            <a:chOff x="5962694" y="1064943"/>
            <a:chExt cx="3067615" cy="1755299"/>
          </a:xfrm>
        </p:grpSpPr>
        <p:sp>
          <p:nvSpPr>
            <p:cNvPr id="40" name="Freeform 54"/>
            <p:cNvSpPr>
              <a:spLocks/>
            </p:cNvSpPr>
            <p:nvPr/>
          </p:nvSpPr>
          <p:spPr bwMode="auto">
            <a:xfrm rot="5400000">
              <a:off x="6618852" y="408785"/>
              <a:ext cx="1755299" cy="3067615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endParaRPr lang="pl-PL" sz="2000" dirty="0" smtClean="0"/>
            </a:p>
            <a:p>
              <a:r>
                <a:rPr lang="pl-PL" sz="2000" dirty="0" smtClean="0"/>
                <a:t> </a:t>
              </a:r>
              <a:r>
                <a:rPr lang="pl-P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Uzgodnienie </a:t>
              </a:r>
              <a:r>
                <a:rPr lang="pl-P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ostatecznego</a:t>
              </a:r>
            </a:p>
            <a:p>
              <a:r>
                <a:rPr lang="pl-P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pl-P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zakresu i treści PO przez</a:t>
              </a:r>
            </a:p>
            <a:p>
              <a:r>
                <a:rPr lang="pl-P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endParaRPr lang="en-US" dirty="0"/>
            </a:p>
          </p:txBody>
        </p:sp>
        <p:grpSp>
          <p:nvGrpSpPr>
            <p:cNvPr id="41" name="Grupa 40"/>
            <p:cNvGrpSpPr/>
            <p:nvPr/>
          </p:nvGrpSpPr>
          <p:grpSpPr>
            <a:xfrm>
              <a:off x="8342084" y="1861153"/>
              <a:ext cx="565449" cy="428317"/>
              <a:chOff x="3450680" y="5293033"/>
              <a:chExt cx="653987" cy="495383"/>
            </a:xfrm>
          </p:grpSpPr>
          <p:sp>
            <p:nvSpPr>
              <p:cNvPr id="43" name="Freeform 22"/>
              <p:cNvSpPr>
                <a:spLocks/>
              </p:cNvSpPr>
              <p:nvPr/>
            </p:nvSpPr>
            <p:spPr bwMode="auto">
              <a:xfrm>
                <a:off x="3450680" y="5305868"/>
                <a:ext cx="653987" cy="48254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44" name="Freeform 24"/>
              <p:cNvSpPr>
                <a:spLocks/>
              </p:cNvSpPr>
              <p:nvPr/>
            </p:nvSpPr>
            <p:spPr bwMode="auto">
              <a:xfrm>
                <a:off x="3450680" y="5293033"/>
                <a:ext cx="653987" cy="29441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2400" b="1" dirty="0" smtClean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rPr>
                  <a:t>JC</a:t>
                </a:r>
                <a:endParaRPr lang="pl-PL" altLang="pl-PL" sz="24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42" name="Freeform 22"/>
            <p:cNvSpPr>
              <a:spLocks/>
            </p:cNvSpPr>
            <p:nvPr/>
          </p:nvSpPr>
          <p:spPr bwMode="auto">
            <a:xfrm>
              <a:off x="6265763" y="2008017"/>
              <a:ext cx="1629585" cy="397578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sz="1200" b="1" baseline="0" dirty="0" smtClean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GR ds. KSOW</a:t>
              </a:r>
              <a:endParaRPr lang="pl-PL" altLang="pl-PL" sz="1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  <a:p>
              <a:pPr eaLnBrk="1" hangingPunct="1"/>
              <a:endParaRPr lang="pl-PL" altLang="pl-PL" sz="1200" dirty="0"/>
            </a:p>
          </p:txBody>
        </p:sp>
      </p:grpSp>
      <p:sp>
        <p:nvSpPr>
          <p:cNvPr id="45" name="Freeform 54"/>
          <p:cNvSpPr>
            <a:spLocks/>
          </p:cNvSpPr>
          <p:nvPr/>
        </p:nvSpPr>
        <p:spPr bwMode="auto">
          <a:xfrm rot="5400000">
            <a:off x="5087203" y="1232306"/>
            <a:ext cx="711184" cy="1570777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vert270" anchor="t"/>
          <a:lstStyle/>
          <a:p>
            <a:pPr algn="ctr"/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6" name="Straight Arrow Connector 8"/>
          <p:cNvCxnSpPr/>
          <p:nvPr/>
        </p:nvCxnSpPr>
        <p:spPr>
          <a:xfrm flipH="1" flipV="1">
            <a:off x="4272862" y="721765"/>
            <a:ext cx="2041914" cy="56179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8"/>
          <p:cNvCxnSpPr/>
          <p:nvPr/>
        </p:nvCxnSpPr>
        <p:spPr>
          <a:xfrm flipV="1">
            <a:off x="5442795" y="1327775"/>
            <a:ext cx="871981" cy="334326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8"/>
          <p:cNvCxnSpPr/>
          <p:nvPr/>
        </p:nvCxnSpPr>
        <p:spPr>
          <a:xfrm flipV="1">
            <a:off x="4139953" y="1929816"/>
            <a:ext cx="547284" cy="147823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8"/>
          <p:cNvCxnSpPr/>
          <p:nvPr/>
        </p:nvCxnSpPr>
        <p:spPr>
          <a:xfrm flipH="1" flipV="1">
            <a:off x="4272862" y="2750208"/>
            <a:ext cx="769091" cy="176559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8"/>
          <p:cNvCxnSpPr/>
          <p:nvPr/>
        </p:nvCxnSpPr>
        <p:spPr>
          <a:xfrm flipV="1">
            <a:off x="2259622" y="1318121"/>
            <a:ext cx="0" cy="52579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/>
        </p:nvGrpSpPr>
        <p:grpSpPr>
          <a:xfrm>
            <a:off x="5066834" y="3879858"/>
            <a:ext cx="3971914" cy="416388"/>
            <a:chOff x="539551" y="4646162"/>
            <a:chExt cx="3932367" cy="416388"/>
          </a:xfrm>
        </p:grpSpPr>
        <p:sp>
          <p:nvSpPr>
            <p:cNvPr id="7" name="Freeform 54"/>
            <p:cNvSpPr>
              <a:spLocks/>
            </p:cNvSpPr>
            <p:nvPr/>
          </p:nvSpPr>
          <p:spPr bwMode="auto">
            <a:xfrm rot="5400000">
              <a:off x="2297541" y="2888172"/>
              <a:ext cx="416388" cy="3932367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pPr algn="ctr"/>
              <a:r>
                <a:rPr lang="pl-PL" sz="14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Ocena (§4)</a:t>
              </a:r>
              <a:endPara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22"/>
            <p:cNvSpPr>
              <a:spLocks/>
            </p:cNvSpPr>
            <p:nvPr/>
          </p:nvSpPr>
          <p:spPr bwMode="auto">
            <a:xfrm>
              <a:off x="3771793" y="4756083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5063805" y="3134857"/>
            <a:ext cx="3974943" cy="783603"/>
            <a:chOff x="385671" y="4352394"/>
            <a:chExt cx="3932368" cy="783603"/>
          </a:xfrm>
        </p:grpSpPr>
        <p:sp>
          <p:nvSpPr>
            <p:cNvPr id="8" name="Freeform 54"/>
            <p:cNvSpPr>
              <a:spLocks/>
            </p:cNvSpPr>
            <p:nvPr/>
          </p:nvSpPr>
          <p:spPr bwMode="auto">
            <a:xfrm rot="5400000">
              <a:off x="1960053" y="2778012"/>
              <a:ext cx="783603" cy="3932368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sz="14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Wybór operacji zgłoszonych przez partnerów SIR na poziomie krajowym  (§8) </a:t>
              </a:r>
              <a:endPara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22"/>
            <p:cNvSpPr>
              <a:spLocks/>
            </p:cNvSpPr>
            <p:nvPr/>
          </p:nvSpPr>
          <p:spPr bwMode="auto">
            <a:xfrm>
              <a:off x="3563889" y="4744196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5063804" y="4249347"/>
            <a:ext cx="3974944" cy="575673"/>
            <a:chOff x="611560" y="4666657"/>
            <a:chExt cx="3938424" cy="575673"/>
          </a:xfrm>
        </p:grpSpPr>
        <p:sp>
          <p:nvSpPr>
            <p:cNvPr id="15" name="Freeform 54"/>
            <p:cNvSpPr>
              <a:spLocks/>
            </p:cNvSpPr>
            <p:nvPr/>
          </p:nvSpPr>
          <p:spPr bwMode="auto">
            <a:xfrm rot="5400000">
              <a:off x="2292935" y="2985282"/>
              <a:ext cx="575673" cy="3938424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Przygotowanie operacji własnych </a:t>
              </a:r>
              <a:r>
                <a:rPr lang="pl-PL" sz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CDR (§8) </a:t>
              </a:r>
              <a:endParaRPr 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22"/>
            <p:cNvSpPr>
              <a:spLocks/>
            </p:cNvSpPr>
            <p:nvPr/>
          </p:nvSpPr>
          <p:spPr bwMode="auto">
            <a:xfrm>
              <a:off x="3836463" y="4833024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5061273" y="2676214"/>
            <a:ext cx="3977473" cy="501108"/>
            <a:chOff x="334098" y="4513566"/>
            <a:chExt cx="3939300" cy="501108"/>
          </a:xfrm>
        </p:grpSpPr>
        <p:sp>
          <p:nvSpPr>
            <p:cNvPr id="14" name="Freeform 54"/>
            <p:cNvSpPr>
              <a:spLocks/>
            </p:cNvSpPr>
            <p:nvPr/>
          </p:nvSpPr>
          <p:spPr bwMode="auto">
            <a:xfrm rot="5400000">
              <a:off x="2053194" y="2794470"/>
              <a:ext cx="501108" cy="3939300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sz="14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Opracowanie projektu PO SIR (§4) </a:t>
              </a:r>
              <a:endPara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22"/>
            <p:cNvSpPr>
              <a:spLocks/>
            </p:cNvSpPr>
            <p:nvPr/>
          </p:nvSpPr>
          <p:spPr bwMode="auto">
            <a:xfrm>
              <a:off x="3561534" y="4627540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" name="Grupa 2"/>
          <p:cNvGrpSpPr/>
          <p:nvPr/>
        </p:nvGrpSpPr>
        <p:grpSpPr>
          <a:xfrm>
            <a:off x="5066834" y="4764120"/>
            <a:ext cx="3971914" cy="897328"/>
            <a:chOff x="735849" y="4722092"/>
            <a:chExt cx="3943442" cy="897328"/>
          </a:xfrm>
        </p:grpSpPr>
        <p:sp>
          <p:nvSpPr>
            <p:cNvPr id="11" name="Freeform 54"/>
            <p:cNvSpPr>
              <a:spLocks/>
            </p:cNvSpPr>
            <p:nvPr/>
          </p:nvSpPr>
          <p:spPr bwMode="auto">
            <a:xfrm rot="5400000">
              <a:off x="2258906" y="3199035"/>
              <a:ext cx="897328" cy="3943442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sz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Zbieranie propozycji działań od WODR </a:t>
              </a: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 </a:t>
              </a:r>
              <a:r>
                <a:rPr lang="pl-PL" sz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partnerów </a:t>
              </a: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SIR z województwa i wyrażanie </a:t>
              </a:r>
              <a:r>
                <a:rPr lang="pl-PL" sz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zgody na </a:t>
              </a: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ujęcie</a:t>
              </a:r>
            </a:p>
            <a:p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l-PL" sz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 PO SIR w województwie</a:t>
              </a: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(§4)</a:t>
              </a:r>
              <a:endParaRPr 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22"/>
            <p:cNvSpPr>
              <a:spLocks/>
            </p:cNvSpPr>
            <p:nvPr/>
          </p:nvSpPr>
          <p:spPr bwMode="auto">
            <a:xfrm>
              <a:off x="3956450" y="5170756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" name="Grupa 1"/>
          <p:cNvGrpSpPr/>
          <p:nvPr/>
        </p:nvGrpSpPr>
        <p:grpSpPr>
          <a:xfrm>
            <a:off x="5066834" y="6421075"/>
            <a:ext cx="3971914" cy="416727"/>
            <a:chOff x="270489" y="5583342"/>
            <a:chExt cx="3962692" cy="416727"/>
          </a:xfrm>
        </p:grpSpPr>
        <p:sp>
          <p:nvSpPr>
            <p:cNvPr id="9" name="Freeform 54"/>
            <p:cNvSpPr>
              <a:spLocks/>
            </p:cNvSpPr>
            <p:nvPr/>
          </p:nvSpPr>
          <p:spPr bwMode="auto">
            <a:xfrm rot="5400000">
              <a:off x="2043471" y="3810360"/>
              <a:ext cx="416727" cy="3962692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t"/>
            <a:lstStyle/>
            <a:p>
              <a:pPr>
                <a:defRPr/>
              </a:pPr>
              <a:r>
                <a:rPr lang="pl-P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Opracowanie kryteriów oceny (§4)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22"/>
            <p:cNvSpPr>
              <a:spLocks/>
            </p:cNvSpPr>
            <p:nvPr/>
          </p:nvSpPr>
          <p:spPr bwMode="auto">
            <a:xfrm>
              <a:off x="3640308" y="5642814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1" name="Freeform 22"/>
            <p:cNvSpPr>
              <a:spLocks/>
            </p:cNvSpPr>
            <p:nvPr/>
          </p:nvSpPr>
          <p:spPr bwMode="auto">
            <a:xfrm>
              <a:off x="3023808" y="5638472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JC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" name="Grupa 3"/>
          <p:cNvGrpSpPr/>
          <p:nvPr/>
        </p:nvGrpSpPr>
        <p:grpSpPr>
          <a:xfrm>
            <a:off x="5066833" y="5605742"/>
            <a:ext cx="3971915" cy="864097"/>
            <a:chOff x="524303" y="5154849"/>
            <a:chExt cx="3945262" cy="864097"/>
          </a:xfrm>
        </p:grpSpPr>
        <p:sp>
          <p:nvSpPr>
            <p:cNvPr id="13" name="Freeform 54"/>
            <p:cNvSpPr>
              <a:spLocks/>
            </p:cNvSpPr>
            <p:nvPr/>
          </p:nvSpPr>
          <p:spPr bwMode="auto">
            <a:xfrm rot="5400000">
              <a:off x="2064885" y="3614267"/>
              <a:ext cx="864097" cy="3945262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b"/>
            <a:lstStyle/>
            <a:p>
              <a:pPr algn="ctr">
                <a:defRPr/>
              </a:pPr>
              <a:endParaRPr lang="pl-PL" sz="12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Przygotowanie z brokerami i partnerami SIR propozycji do PO SIR w województwie – operacje </a:t>
              </a:r>
            </a:p>
            <a:p>
              <a:pPr>
                <a:defRPr/>
              </a:pP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własne WODR (§8)</a:t>
              </a:r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22"/>
            <p:cNvSpPr>
              <a:spLocks/>
            </p:cNvSpPr>
            <p:nvPr/>
          </p:nvSpPr>
          <p:spPr bwMode="auto">
            <a:xfrm>
              <a:off x="3576365" y="5586898"/>
              <a:ext cx="76218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WODR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algn="ctr" eaLnBrk="1" hangingPunct="1">
          <a:defRPr sz="2800" b="1" baseline="0" dirty="0" smtClean="0">
            <a:solidFill>
              <a:schemeClr val="tx1">
                <a:lumMod val="95000"/>
                <a:lumOff val="5000"/>
              </a:schemeClr>
            </a:solidFill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563</TotalTime>
  <Words>321</Words>
  <Application>Microsoft Office PowerPoint</Application>
  <PresentationFormat>Pokaz na ekranie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Verdana</vt:lpstr>
      <vt:lpstr>Wingdings 2</vt:lpstr>
      <vt:lpstr>Aspekt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Fundacja Programów Pomocy dla Rolnictwa FAPA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Surowiec</dc:creator>
  <cp:lastModifiedBy>Dawid</cp:lastModifiedBy>
  <cp:revision>58</cp:revision>
  <cp:lastPrinted>2016-02-26T10:01:21Z</cp:lastPrinted>
  <dcterms:created xsi:type="dcterms:W3CDTF">2016-02-25T08:43:17Z</dcterms:created>
  <dcterms:modified xsi:type="dcterms:W3CDTF">2016-03-16T14:08:38Z</dcterms:modified>
</cp:coreProperties>
</file>