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746" r:id="rId8"/>
  </p:sldMasterIdLst>
  <p:notesMasterIdLst>
    <p:notesMasterId r:id="rId21"/>
  </p:notesMasterIdLst>
  <p:handoutMasterIdLst>
    <p:handoutMasterId r:id="rId22"/>
  </p:handoutMasterIdLst>
  <p:sldIdLst>
    <p:sldId id="260" r:id="rId9"/>
    <p:sldId id="441" r:id="rId10"/>
    <p:sldId id="453" r:id="rId11"/>
    <p:sldId id="442" r:id="rId12"/>
    <p:sldId id="443" r:id="rId13"/>
    <p:sldId id="455" r:id="rId14"/>
    <p:sldId id="444" r:id="rId15"/>
    <p:sldId id="447" r:id="rId16"/>
    <p:sldId id="445" r:id="rId17"/>
    <p:sldId id="454" r:id="rId18"/>
    <p:sldId id="452" r:id="rId19"/>
    <p:sldId id="426" r:id="rId20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89053" autoAdjust="0"/>
  </p:normalViewPr>
  <p:slideViewPr>
    <p:cSldViewPr snapToGrid="0">
      <p:cViewPr varScale="1">
        <p:scale>
          <a:sx n="118" d="100"/>
          <a:sy n="118" d="100"/>
        </p:scale>
        <p:origin x="14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973AD-2367-41E1-97F4-16554D8753F4}" type="datetimeFigureOut">
              <a:rPr lang="pl-PL" smtClean="0"/>
              <a:pPr/>
              <a:t>2016-03-16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2C12D-8924-4080-BE68-D9A0AD54654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2830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87A1D-271A-40A8-96BD-81DC9395BAFD}" type="datetimeFigureOut">
              <a:rPr lang="pl-PL" smtClean="0"/>
              <a:t>2016-03-16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A53D8-4A1F-425E-AFD7-7839393629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71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53D8-4A1F-425E-AFD7-7839393629D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147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53D8-4A1F-425E-AFD7-7839393629DC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7135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53D8-4A1F-425E-AFD7-7839393629D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531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53D8-4A1F-425E-AFD7-7839393629D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7833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53D8-4A1F-425E-AFD7-7839393629D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877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53D8-4A1F-425E-AFD7-7839393629D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650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53D8-4A1F-425E-AFD7-7839393629D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4570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53D8-4A1F-425E-AFD7-7839393629DC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1242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53D8-4A1F-425E-AFD7-7839393629DC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2456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53D8-4A1F-425E-AFD7-7839393629DC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99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117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7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42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774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-110752"/>
            <a:ext cx="4648200" cy="1155455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753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-110752"/>
            <a:ext cx="4648200" cy="1155455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265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9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7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3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6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774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18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6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3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7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" y="-114299"/>
            <a:ext cx="4660096" cy="1158412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173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" y="-114299"/>
            <a:ext cx="4660096" cy="1158412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340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6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5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3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5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7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9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8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129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8780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0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7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18" y="-119582"/>
            <a:ext cx="4237781" cy="105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6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9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18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33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5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9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67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4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5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07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0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47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0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7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31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7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7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243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318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3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31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1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00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3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9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96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2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89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08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7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23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6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8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9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0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98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6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4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9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2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774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3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76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797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7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881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12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91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26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693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9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60.png"/><Relationship Id="rId5" Type="http://schemas.openxmlformats.org/officeDocument/2006/relationships/image" Target="../media/image59.emf"/><Relationship Id="rId4" Type="http://schemas.openxmlformats.org/officeDocument/2006/relationships/hyperlink" Target="http://kujawsko-pomorskie.pl/pliki/wiadomosci/20160113_rozwoj/Mapa_LGD.pdf#page=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7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jpeg"/><Relationship Id="rId4" Type="http://schemas.openxmlformats.org/officeDocument/2006/relationships/image" Target="../media/image49.emf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38125" y="1952625"/>
            <a:ext cx="8667750" cy="4067175"/>
          </a:xfrm>
        </p:spPr>
        <p:txBody>
          <a:bodyPr>
            <a:noAutofit/>
          </a:bodyPr>
          <a:lstStyle/>
          <a:p>
            <a:endParaRPr lang="pl-PL" sz="2400" b="1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2000" b="1" i="1" dirty="0" smtClean="0">
                <a:solidFill>
                  <a:schemeClr val="tx1"/>
                </a:solidFill>
                <a:latin typeface="+mj-lt"/>
              </a:rPr>
              <a:t>ZAKRES I FORMY ZAANGAŻOWANIA</a:t>
            </a:r>
            <a:br>
              <a:rPr lang="pl-PL" sz="2000" b="1" i="1" dirty="0" smtClean="0">
                <a:solidFill>
                  <a:schemeClr val="tx1"/>
                </a:solidFill>
                <a:latin typeface="+mj-lt"/>
              </a:rPr>
            </a:br>
            <a:r>
              <a:rPr lang="pl-PL" b="1" i="1" dirty="0" smtClean="0">
                <a:solidFill>
                  <a:schemeClr val="tx1"/>
                </a:solidFill>
                <a:latin typeface="+mj-lt"/>
              </a:rPr>
              <a:t> LOKALNYCH GRUP DZIAŁANIA </a:t>
            </a:r>
            <a:br>
              <a:rPr lang="pl-PL" b="1" i="1" dirty="0" smtClean="0">
                <a:solidFill>
                  <a:schemeClr val="tx1"/>
                </a:solidFill>
                <a:latin typeface="+mj-lt"/>
              </a:rPr>
            </a:br>
            <a:r>
              <a:rPr lang="pl-PL" sz="2000" b="1" i="1" dirty="0" smtClean="0">
                <a:solidFill>
                  <a:schemeClr val="tx1"/>
                </a:solidFill>
                <a:latin typeface="+mj-lt"/>
              </a:rPr>
              <a:t>WE WDRAŻANIE </a:t>
            </a:r>
            <a:br>
              <a:rPr lang="pl-PL" sz="2000" b="1" i="1" dirty="0" smtClean="0">
                <a:solidFill>
                  <a:schemeClr val="tx1"/>
                </a:solidFill>
                <a:latin typeface="+mj-lt"/>
              </a:rPr>
            </a:br>
            <a:r>
              <a:rPr lang="pl-PL" b="1" i="1" dirty="0" smtClean="0">
                <a:solidFill>
                  <a:schemeClr val="tx1"/>
                </a:solidFill>
                <a:latin typeface="+mj-lt"/>
              </a:rPr>
              <a:t>REGIONALNEGO PROGRAMU OPERACYJNEGO WOJEWÓDZTWA KUJAWSKO-POMORSKIEGO </a:t>
            </a:r>
            <a:br>
              <a:rPr lang="pl-PL" b="1" i="1" dirty="0" smtClean="0">
                <a:solidFill>
                  <a:schemeClr val="tx1"/>
                </a:solidFill>
                <a:latin typeface="+mj-lt"/>
              </a:rPr>
            </a:br>
            <a:r>
              <a:rPr lang="pl-PL" b="1" i="1" dirty="0" smtClean="0">
                <a:solidFill>
                  <a:schemeClr val="tx1"/>
                </a:solidFill>
                <a:latin typeface="+mj-lt"/>
              </a:rPr>
              <a:t>NA LATA 2014-2020</a:t>
            </a:r>
          </a:p>
          <a:p>
            <a:pPr>
              <a:lnSpc>
                <a:spcPct val="220000"/>
              </a:lnSpc>
            </a:pPr>
            <a:endParaRPr lang="pl-PL" b="1" i="1" dirty="0" smtClean="0">
              <a:solidFill>
                <a:srgbClr val="003399"/>
              </a:solidFill>
              <a:latin typeface="+mj-lt"/>
            </a:endParaRPr>
          </a:p>
          <a:p>
            <a:endParaRPr lang="pl-PL" sz="2900" b="1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r>
              <a:rPr lang="pl-PL" sz="3800" b="1" i="1" dirty="0" smtClean="0">
                <a:solidFill>
                  <a:srgbClr val="003399"/>
                </a:solidFill>
                <a:latin typeface="Cambria" pitchFamily="18" charset="0"/>
              </a:rPr>
              <a:t/>
            </a:r>
            <a:br>
              <a:rPr lang="pl-PL" sz="3800" b="1" i="1" dirty="0" smtClean="0">
                <a:solidFill>
                  <a:srgbClr val="003399"/>
                </a:solidFill>
                <a:latin typeface="Cambria" pitchFamily="18" charset="0"/>
              </a:rPr>
            </a:br>
            <a:endParaRPr lang="pl-PL" sz="4000" b="1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pPr algn="ctr"/>
            <a:endParaRPr lang="pl-PL" sz="1500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pPr algn="ctr"/>
            <a:endParaRPr lang="pl-PL" sz="1500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pPr algn="ctr"/>
            <a:r>
              <a:rPr lang="pl-PL" sz="2500" i="1" dirty="0" smtClean="0">
                <a:solidFill>
                  <a:srgbClr val="003399"/>
                </a:solidFill>
                <a:latin typeface="Cambria" pitchFamily="18" charset="0"/>
              </a:rPr>
              <a:t> </a:t>
            </a:r>
            <a:r>
              <a:rPr lang="pl-PL" sz="2500" b="1" i="1" dirty="0" smtClean="0">
                <a:solidFill>
                  <a:srgbClr val="003399"/>
                </a:solidFill>
                <a:latin typeface="Cambria" pitchFamily="18" charset="0"/>
              </a:rPr>
              <a:t> </a:t>
            </a:r>
          </a:p>
        </p:txBody>
      </p:sp>
      <p:pic>
        <p:nvPicPr>
          <p:cNvPr id="1026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07" y="227601"/>
            <a:ext cx="4342300" cy="757436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-17952" y="6134100"/>
            <a:ext cx="4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II posiedzenie Grupy Tematycznej ds. podejścia LEADER</a:t>
            </a:r>
          </a:p>
          <a:p>
            <a:r>
              <a:rPr lang="pl-PL" sz="1400" b="1" dirty="0" smtClean="0"/>
              <a:t>3 marca 2016 r.</a:t>
            </a:r>
            <a:endParaRPr lang="pl-PL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0" y="106446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Zakres i formy zaangażowania środków finansowych przeznaczonych dla lokalnej społeczności z terenów wiejskich województwa kujawsko-pomorskiego na lata 2014-2020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0" y="6521447"/>
            <a:ext cx="3629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800" dirty="0"/>
          </a:p>
          <a:p>
            <a:endParaRPr lang="pl-PL" sz="800" dirty="0" smtClean="0"/>
          </a:p>
        </p:txBody>
      </p:sp>
      <p:sp>
        <p:nvSpPr>
          <p:cNvPr id="2" name="pole tekstowe 1"/>
          <p:cNvSpPr txBox="1"/>
          <p:nvPr/>
        </p:nvSpPr>
        <p:spPr>
          <a:xfrm>
            <a:off x="0" y="178087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Dzięki </a:t>
            </a:r>
            <a:r>
              <a:rPr lang="pl-PL" dirty="0"/>
              <a:t>wdrażaniu </a:t>
            </a:r>
            <a:r>
              <a:rPr lang="pl-PL" dirty="0" smtClean="0"/>
              <a:t>RLKS </a:t>
            </a:r>
            <a:r>
              <a:rPr lang="pl-PL" dirty="0"/>
              <a:t>na obszarach </a:t>
            </a:r>
            <a:r>
              <a:rPr lang="pl-PL" dirty="0" smtClean="0"/>
              <a:t>wiejskich </a:t>
            </a:r>
            <a:r>
              <a:rPr lang="pl-PL" dirty="0"/>
              <a:t>i w miastach powyżej 20 tysięcy mieszkańców,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cały </a:t>
            </a:r>
            <a:r>
              <a:rPr lang="pl-PL" dirty="0"/>
              <a:t>obszar województwa kujawsko-pomorskiego jest objęty Lokalnymi Strategiami Rozwoju,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 </a:t>
            </a:r>
            <a:r>
              <a:rPr lang="pl-PL" dirty="0"/>
              <a:t>każdy </a:t>
            </a:r>
            <a:r>
              <a:rPr lang="pl-PL" dirty="0" smtClean="0"/>
              <a:t>z </a:t>
            </a:r>
            <a:r>
              <a:rPr lang="pl-PL" dirty="0"/>
              <a:t>mieszkańców jest potencjalnym członkiem Lokalnej Grupy Działania</a:t>
            </a:r>
            <a:r>
              <a:rPr lang="pl-PL" dirty="0" smtClean="0"/>
              <a:t>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" y="4513204"/>
            <a:ext cx="91439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Najprawdopodobniej </a:t>
            </a:r>
            <a:r>
              <a:rPr lang="pl-PL" dirty="0"/>
              <a:t>powstanie </a:t>
            </a:r>
            <a:r>
              <a:rPr lang="pl-PL" b="1" dirty="0"/>
              <a:t>28</a:t>
            </a:r>
            <a:r>
              <a:rPr lang="pl-PL" dirty="0"/>
              <a:t> grup kierowanych przez społeczność:</a:t>
            </a:r>
          </a:p>
          <a:p>
            <a:pPr algn="ctr"/>
            <a:r>
              <a:rPr lang="pl-PL" b="1" dirty="0" smtClean="0"/>
              <a:t>1</a:t>
            </a:r>
            <a:r>
              <a:rPr lang="pl-PL" dirty="0" smtClean="0"/>
              <a:t> </a:t>
            </a:r>
            <a:r>
              <a:rPr lang="pl-PL" dirty="0"/>
              <a:t>Lokalna Grupa </a:t>
            </a:r>
            <a:r>
              <a:rPr lang="pl-PL" dirty="0" smtClean="0"/>
              <a:t>Rybacka;</a:t>
            </a:r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b="1" dirty="0"/>
              <a:t>20 </a:t>
            </a:r>
            <a:r>
              <a:rPr lang="pl-PL" dirty="0"/>
              <a:t>Lokalnych Grup Działania na obszarach </a:t>
            </a:r>
            <a:r>
              <a:rPr lang="pl-PL" dirty="0" smtClean="0"/>
              <a:t>wiejskich;</a:t>
            </a:r>
            <a:r>
              <a:rPr lang="pl-PL" dirty="0"/>
              <a:t/>
            </a:r>
            <a:br>
              <a:rPr lang="pl-PL" dirty="0"/>
            </a:br>
            <a:r>
              <a:rPr lang="pl-PL" sz="1000" dirty="0"/>
              <a:t>(w </a:t>
            </a:r>
            <a:r>
              <a:rPr lang="pl-PL" sz="1000" dirty="0" smtClean="0"/>
              <a:t>tym </a:t>
            </a:r>
            <a:r>
              <a:rPr lang="pl-PL" sz="1000" dirty="0"/>
              <a:t>9 z wiodącym Europejskim Funduszem Społecznym)</a:t>
            </a:r>
          </a:p>
          <a:p>
            <a:pPr algn="ctr"/>
            <a:endParaRPr lang="pl-PL" sz="1000" dirty="0"/>
          </a:p>
          <a:p>
            <a:pPr algn="ctr"/>
            <a:r>
              <a:rPr lang="pl-PL" b="1" dirty="0"/>
              <a:t>7</a:t>
            </a:r>
            <a:r>
              <a:rPr lang="pl-PL" dirty="0"/>
              <a:t> Lokalnych Grup Działania w miastach powyżej 20 tysięcy </a:t>
            </a:r>
            <a:r>
              <a:rPr lang="pl-PL" dirty="0" smtClean="0"/>
              <a:t>mieszkańców.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386" y="2727188"/>
            <a:ext cx="1292464" cy="159119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465" y="2801611"/>
            <a:ext cx="1243692" cy="1585097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7287401" y="6511555"/>
            <a:ext cx="18565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Rysunki https://www.pinterest.com/pin</a:t>
            </a:r>
          </a:p>
        </p:txBody>
      </p:sp>
    </p:spTree>
    <p:extLst>
      <p:ext uri="{BB962C8B-B14F-4D97-AF65-F5344CB8AC3E}">
        <p14:creationId xmlns:p14="http://schemas.microsoft.com/office/powerpoint/2010/main" val="31689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6" name="pole tekstowe 15"/>
          <p:cNvSpPr txBox="1"/>
          <p:nvPr/>
        </p:nvSpPr>
        <p:spPr>
          <a:xfrm>
            <a:off x="0" y="6550022"/>
            <a:ext cx="36290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Mapa: Urząd Marszałkowski Województwa Kujawsko-Pomorskiego</a:t>
            </a:r>
            <a:endParaRPr lang="pl-PL" sz="800" dirty="0"/>
          </a:p>
        </p:txBody>
      </p:sp>
      <p:sp>
        <p:nvSpPr>
          <p:cNvPr id="9" name="Rectangle 1">
            <a:hlinkClick r:id="rId4" tooltip="Strona 1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1" name="Rectangle 2">
            <a:hlinkClick r:id="rId4" tooltip="Strona 1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5872" y="1457906"/>
            <a:ext cx="5808128" cy="5184000"/>
          </a:xfrm>
          <a:prstGeom prst="rect">
            <a:avLst/>
          </a:prstGeom>
        </p:spPr>
      </p:pic>
      <p:pic>
        <p:nvPicPr>
          <p:cNvPr id="131" name="Obraz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283846"/>
            <a:ext cx="3977709" cy="518400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0" y="98455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Planowane rozmieszczenie LGD na terenie województwa kujawsko-pomorskiego</a:t>
            </a:r>
            <a:endParaRPr lang="pl-PL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" y="2177534"/>
            <a:ext cx="9143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600" b="1" i="1" dirty="0" smtClean="0">
                <a:cs typeface="Arial" pitchFamily="34" charset="0"/>
              </a:rPr>
              <a:t>DZIĘKUJĘ ZA UWAGĘ</a:t>
            </a:r>
            <a:endParaRPr lang="pl-PL" sz="6600" b="1" dirty="0"/>
          </a:p>
        </p:txBody>
      </p:sp>
      <p:sp>
        <p:nvSpPr>
          <p:cNvPr id="5" name="Prostokąt 4"/>
          <p:cNvSpPr/>
          <p:nvPr/>
        </p:nvSpPr>
        <p:spPr>
          <a:xfrm>
            <a:off x="114078" y="3997760"/>
            <a:ext cx="90299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b="1" i="1" dirty="0" smtClean="0">
                <a:cs typeface="Arial" pitchFamily="34" charset="0"/>
              </a:rPr>
              <a:t>Michał Heller</a:t>
            </a:r>
            <a:br>
              <a:rPr lang="pl-PL" sz="2000" b="1" i="1" dirty="0" smtClean="0">
                <a:cs typeface="Arial" pitchFamily="34" charset="0"/>
              </a:rPr>
            </a:br>
            <a:endParaRPr lang="pl-PL" sz="2000" b="1" i="1" dirty="0" smtClean="0">
              <a:cs typeface="Arial" pitchFamily="34" charset="0"/>
            </a:endParaRPr>
          </a:p>
          <a:p>
            <a:pPr>
              <a:defRPr/>
            </a:pPr>
            <a:r>
              <a:rPr lang="pl-PL" i="1" dirty="0" smtClean="0">
                <a:cs typeface="Arial" pitchFamily="34" charset="0"/>
              </a:rPr>
              <a:t>Departament Rozwoju Regionalnego</a:t>
            </a:r>
            <a:br>
              <a:rPr lang="pl-PL" i="1" dirty="0" smtClean="0">
                <a:cs typeface="Arial" pitchFamily="34" charset="0"/>
              </a:rPr>
            </a:br>
            <a:r>
              <a:rPr lang="pl-PL" i="1" dirty="0" smtClean="0">
                <a:cs typeface="Arial" pitchFamily="34" charset="0"/>
              </a:rPr>
              <a:t>Urząd Marszałkowski Województwa Kujawsko-Pomorskiego </a:t>
            </a:r>
            <a:br>
              <a:rPr lang="pl-PL" i="1" dirty="0" smtClean="0">
                <a:cs typeface="Arial" pitchFamily="34" charset="0"/>
              </a:rPr>
            </a:br>
            <a:r>
              <a:rPr lang="pl-PL" i="1" dirty="0" smtClean="0">
                <a:cs typeface="Arial" pitchFamily="34" charset="0"/>
              </a:rPr>
              <a:t>w Toruniu</a:t>
            </a:r>
            <a:br>
              <a:rPr lang="pl-PL" i="1" dirty="0" smtClean="0">
                <a:cs typeface="Arial" pitchFamily="34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327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150918" y="1456871"/>
            <a:ext cx="56079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 smtClean="0"/>
              <a:t>Województwo </a:t>
            </a:r>
            <a:r>
              <a:rPr lang="pl-PL" sz="2200" dirty="0"/>
              <a:t>K</a:t>
            </a:r>
            <a:r>
              <a:rPr lang="pl-PL" sz="2200" dirty="0" smtClean="0"/>
              <a:t>ujawsko-Pomorskie, jako </a:t>
            </a:r>
            <a:br>
              <a:rPr lang="pl-PL" sz="2200" dirty="0" smtClean="0"/>
            </a:br>
            <a:r>
              <a:rPr lang="pl-PL" sz="2200" b="1" dirty="0" smtClean="0"/>
              <a:t>jedno z dwóch </a:t>
            </a:r>
            <a:r>
              <a:rPr lang="pl-PL" sz="2200" dirty="0" smtClean="0"/>
              <a:t>w kraju, podjęło się wdrażania nowego instrumentu finansowego - RLKS uzupełniając środki pochodzące z </a:t>
            </a:r>
            <a:r>
              <a:rPr lang="pl-PL" sz="2200" b="1" dirty="0" smtClean="0"/>
              <a:t>EFRROW</a:t>
            </a:r>
            <a:r>
              <a:rPr lang="pl-PL" sz="2200" dirty="0" smtClean="0"/>
              <a:t>  środkami z </a:t>
            </a:r>
            <a:r>
              <a:rPr lang="pl-PL" sz="2200" b="1" dirty="0" smtClean="0"/>
              <a:t>EFS</a:t>
            </a:r>
            <a:r>
              <a:rPr lang="pl-PL" sz="2200" dirty="0" smtClean="0"/>
              <a:t> oraz </a:t>
            </a:r>
            <a:r>
              <a:rPr lang="pl-PL" sz="2200" b="1" dirty="0" smtClean="0"/>
              <a:t>EFRR</a:t>
            </a:r>
            <a:r>
              <a:rPr lang="pl-PL" sz="2200" dirty="0" smtClean="0"/>
              <a:t>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843" y="1317499"/>
            <a:ext cx="3270857" cy="2160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75" y="3707013"/>
            <a:ext cx="1918523" cy="2880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228976" y="4407575"/>
            <a:ext cx="54768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/>
              <a:t>Jako </a:t>
            </a:r>
            <a:r>
              <a:rPr lang="pl-PL" sz="2200" b="1" dirty="0"/>
              <a:t>jedyne</a:t>
            </a:r>
            <a:r>
              <a:rPr lang="pl-PL" sz="2200" dirty="0"/>
              <a:t> w kraju zastosuje RLKS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nie </a:t>
            </a:r>
            <a:r>
              <a:rPr lang="pl-PL" sz="2200" dirty="0"/>
              <a:t>tylko </a:t>
            </a:r>
            <a:r>
              <a:rPr lang="pl-PL" sz="2200" dirty="0" smtClean="0"/>
              <a:t>na </a:t>
            </a:r>
            <a:r>
              <a:rPr lang="pl-PL" sz="2200" dirty="0"/>
              <a:t>obszarach wiejskich, </a:t>
            </a:r>
            <a:r>
              <a:rPr lang="pl-PL" sz="2200" dirty="0" smtClean="0"/>
              <a:t>ale </a:t>
            </a:r>
            <a:r>
              <a:rPr lang="pl-PL" sz="2200" dirty="0"/>
              <a:t>także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na </a:t>
            </a:r>
            <a:r>
              <a:rPr lang="pl-PL" sz="2200" dirty="0"/>
              <a:t>terenie miast powyżej 20 tysięcy mieszkańców</a:t>
            </a:r>
            <a:r>
              <a:rPr lang="pl-PL" sz="2200" dirty="0" smtClean="0"/>
              <a:t>.</a:t>
            </a:r>
            <a:endParaRPr lang="pl-PL" sz="2200" dirty="0"/>
          </a:p>
        </p:txBody>
      </p:sp>
      <p:sp>
        <p:nvSpPr>
          <p:cNvPr id="2" name="Prostokąt 1"/>
          <p:cNvSpPr/>
          <p:nvPr/>
        </p:nvSpPr>
        <p:spPr>
          <a:xfrm>
            <a:off x="7260151" y="6479291"/>
            <a:ext cx="18838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 smtClean="0"/>
              <a:t>Rysunki: </a:t>
            </a:r>
            <a:r>
              <a:rPr lang="pl-PL" sz="800" dirty="0"/>
              <a:t>https://www.pinterest.com/pin</a:t>
            </a:r>
          </a:p>
        </p:txBody>
      </p:sp>
    </p:spTree>
    <p:extLst>
      <p:ext uri="{BB962C8B-B14F-4D97-AF65-F5344CB8AC3E}">
        <p14:creationId xmlns:p14="http://schemas.microsoft.com/office/powerpoint/2010/main" val="6981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6" name="pole tekstowe 15"/>
          <p:cNvSpPr txBox="1"/>
          <p:nvPr/>
        </p:nvSpPr>
        <p:spPr>
          <a:xfrm>
            <a:off x="0" y="6509391"/>
            <a:ext cx="36290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Rysunek: https</a:t>
            </a:r>
            <a:r>
              <a:rPr lang="pl-PL" sz="800" dirty="0"/>
              <a:t>://www.pinterest.com/pin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86282" y="3722230"/>
            <a:ext cx="31194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Z funduszu EFS </a:t>
            </a:r>
            <a:br>
              <a:rPr lang="pl-PL" sz="2400" b="1" dirty="0" smtClean="0"/>
            </a:br>
            <a:r>
              <a:rPr lang="pl-PL" sz="2400" b="1" dirty="0" smtClean="0"/>
              <a:t>ponad 36 mln euro</a:t>
            </a:r>
          </a:p>
          <a:p>
            <a:pPr algn="ctr"/>
            <a:endParaRPr lang="pl-PL" sz="2000" b="1" dirty="0" smtClean="0"/>
          </a:p>
          <a:p>
            <a:pPr algn="ctr"/>
            <a:r>
              <a:rPr lang="pl-PL" sz="1400" b="1" dirty="0" smtClean="0"/>
              <a:t>z czego na realizację LSR w miastach</a:t>
            </a:r>
          </a:p>
          <a:p>
            <a:pPr algn="ctr"/>
            <a:r>
              <a:rPr lang="pl-PL" sz="1400" b="1" dirty="0"/>
              <a:t>p</a:t>
            </a:r>
            <a:r>
              <a:rPr lang="pl-PL" sz="1400" b="1" dirty="0" smtClean="0"/>
              <a:t>owyżej 20 tysięcy mieszkańców</a:t>
            </a:r>
          </a:p>
          <a:p>
            <a:pPr algn="ctr"/>
            <a:r>
              <a:rPr lang="pl-PL" sz="1400" b="1" dirty="0" smtClean="0"/>
              <a:t>blisko 8,2 mln euro</a:t>
            </a:r>
            <a:endParaRPr lang="pl-PL" sz="1400" b="1" dirty="0"/>
          </a:p>
        </p:txBody>
      </p:sp>
      <p:sp>
        <p:nvSpPr>
          <p:cNvPr id="7" name="Prostokąt 6"/>
          <p:cNvSpPr/>
          <p:nvPr/>
        </p:nvSpPr>
        <p:spPr>
          <a:xfrm>
            <a:off x="6048376" y="3741895"/>
            <a:ext cx="3095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Z funduszu </a:t>
            </a:r>
            <a:r>
              <a:rPr lang="pl-PL" sz="2400" b="1" dirty="0" smtClean="0"/>
              <a:t>EFRR </a:t>
            </a:r>
            <a:br>
              <a:rPr lang="pl-PL" sz="2400" b="1" dirty="0" smtClean="0"/>
            </a:br>
            <a:r>
              <a:rPr lang="pl-PL" sz="2400" b="1" dirty="0" smtClean="0"/>
              <a:t>prawie 40 </a:t>
            </a:r>
            <a:r>
              <a:rPr lang="pl-PL" sz="2400" b="1" dirty="0"/>
              <a:t>mln euro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" y="1405287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W ramach RPO WK-P na lata 2014-2020 na RLKS przeznaczono</a:t>
            </a:r>
            <a:endParaRPr lang="pl-PL" sz="28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048" y="2339334"/>
            <a:ext cx="3168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0" y="1062165"/>
            <a:ext cx="893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Środki </a:t>
            </a:r>
            <a:r>
              <a:rPr lang="pl-PL" b="1" dirty="0">
                <a:solidFill>
                  <a:srgbClr val="00B050"/>
                </a:solidFill>
              </a:rPr>
              <a:t>pochodzące z EFRR będą kierowane do lokalnej społeczności przez Oś priorytetową 7</a:t>
            </a:r>
            <a:endParaRPr lang="pl-PL" b="1" dirty="0" smtClean="0">
              <a:solidFill>
                <a:srgbClr val="00B05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0" y="6527793"/>
            <a:ext cx="36290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Rysunki: http</a:t>
            </a:r>
            <a:r>
              <a:rPr lang="pl-PL" sz="800" dirty="0"/>
              <a:t>://http://www.firebeh.pl/ckfinder_pliki/images/ludziki/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264044" y="1612220"/>
            <a:ext cx="44674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Projekty realizowane w ramach tej osi będą obejmowały</a:t>
            </a:r>
            <a:r>
              <a:rPr lang="pl-PL" sz="2000" dirty="0" smtClean="0"/>
              <a:t>:</a:t>
            </a:r>
          </a:p>
          <a:p>
            <a:endParaRPr lang="pl-PL" sz="2000" dirty="0" smtClean="0"/>
          </a:p>
          <a:p>
            <a:pPr marL="228600" indent="-228600">
              <a:buFont typeface="+mj-lt"/>
              <a:buAutoNum type="arabicPeriod"/>
            </a:pPr>
            <a:r>
              <a:rPr lang="pl-PL" sz="2000" dirty="0" smtClean="0"/>
              <a:t>Działania infrastrukturalne przyczyniające się do rewitalizacji społeczno-gospodarczej miejscowości wiejskich;</a:t>
            </a:r>
          </a:p>
          <a:p>
            <a:pPr marL="228600" indent="-228600">
              <a:buFont typeface="+mj-lt"/>
              <a:buAutoNum type="arabicPeriod"/>
            </a:pPr>
            <a:endParaRPr lang="pl-PL" sz="2000" dirty="0" smtClean="0"/>
          </a:p>
          <a:p>
            <a:pPr marL="228600" indent="-228600">
              <a:buFont typeface="+mj-lt"/>
              <a:buAutoNum type="arabicPeriod"/>
            </a:pPr>
            <a:r>
              <a:rPr lang="pl-PL" sz="2000" dirty="0" smtClean="0"/>
              <a:t>Wsparcie inwestycyjne mikro i małych przedsiębiorstw;</a:t>
            </a:r>
          </a:p>
          <a:p>
            <a:pPr marL="228600" indent="-228600">
              <a:buFont typeface="+mj-lt"/>
              <a:buAutoNum type="arabicPeriod"/>
            </a:pPr>
            <a:endParaRPr lang="pl-PL" sz="2000" dirty="0" smtClean="0"/>
          </a:p>
          <a:p>
            <a:pPr marL="228600" indent="-228600">
              <a:buFont typeface="+mj-lt"/>
              <a:buAutoNum type="arabicPeriod"/>
            </a:pPr>
            <a:r>
              <a:rPr lang="pl-PL" sz="2000" dirty="0" smtClean="0"/>
              <a:t>Wspieranie tworzenia i rozwoju małych inkubatorów przedsiębiorczości.</a:t>
            </a:r>
          </a:p>
          <a:p>
            <a:pPr marL="228600" indent="-228600" algn="just">
              <a:buFont typeface="+mj-lt"/>
              <a:buAutoNum type="arabicPeriod"/>
            </a:pPr>
            <a:endParaRPr lang="pl-PL" sz="2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916" y="1431497"/>
            <a:ext cx="3486000" cy="2520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351" y="3990407"/>
            <a:ext cx="2001181" cy="244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513" y="3975018"/>
            <a:ext cx="2456187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0" y="1062165"/>
            <a:ext cx="893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Środki pochodzące z EFS będą kierowane do lokalnej społeczności przez Oś priorytetową 11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0" y="6479032"/>
            <a:ext cx="36290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Rysunki: http</a:t>
            </a:r>
            <a:r>
              <a:rPr lang="pl-PL" sz="800" dirty="0"/>
              <a:t>://http://www.firebeh.pl/ckfinder_pliki/images/ludziki/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285751" y="1431497"/>
            <a:ext cx="43243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Projekty realizowane w ramach tej osi będą obejmowały:</a:t>
            </a:r>
          </a:p>
          <a:p>
            <a:endParaRPr lang="pl-PL" dirty="0" smtClean="0"/>
          </a:p>
          <a:p>
            <a:pPr marL="228600" indent="-228600">
              <a:buFont typeface="+mj-lt"/>
              <a:buAutoNum type="arabicPeriod"/>
            </a:pPr>
            <a:r>
              <a:rPr lang="pl-PL" dirty="0" smtClean="0"/>
              <a:t>Działania na rzecz osób zagrożonych ubóstwem lub wykluczeniem społecznym;</a:t>
            </a:r>
          </a:p>
          <a:p>
            <a:pPr marL="228600" indent="-228600">
              <a:buFont typeface="+mj-lt"/>
              <a:buAutoNum type="arabicPeriod"/>
            </a:pPr>
            <a:endParaRPr lang="pl-PL" dirty="0" smtClean="0"/>
          </a:p>
          <a:p>
            <a:pPr marL="228600" indent="-228600">
              <a:buFont typeface="+mj-lt"/>
              <a:buAutoNum type="arabicPeriod"/>
            </a:pPr>
            <a:r>
              <a:rPr lang="pl-PL" dirty="0" smtClean="0"/>
              <a:t>Działania w zakresie organizowania społeczności lokalnej i animacji społecznej;</a:t>
            </a:r>
          </a:p>
          <a:p>
            <a:pPr marL="228600" indent="-228600">
              <a:buFont typeface="+mj-lt"/>
              <a:buAutoNum type="arabicPeriod"/>
            </a:pPr>
            <a:endParaRPr lang="pl-PL" dirty="0" smtClean="0"/>
          </a:p>
          <a:p>
            <a:pPr marL="228600" indent="-228600">
              <a:buFont typeface="+mj-lt"/>
              <a:buAutoNum type="arabicPeriod"/>
            </a:pPr>
            <a:r>
              <a:rPr lang="pl-PL" dirty="0" smtClean="0"/>
              <a:t>Działania wspierające rozwój gospodarki </a:t>
            </a:r>
            <a:br>
              <a:rPr lang="pl-PL" dirty="0" smtClean="0"/>
            </a:br>
            <a:r>
              <a:rPr lang="pl-PL" dirty="0" smtClean="0"/>
              <a:t>i przedsiębiorczości społecznej;</a:t>
            </a:r>
          </a:p>
          <a:p>
            <a:pPr marL="228600" indent="-228600">
              <a:buFont typeface="+mj-lt"/>
              <a:buAutoNum type="arabicPeriod"/>
            </a:pPr>
            <a:endParaRPr lang="pl-PL" dirty="0" smtClean="0"/>
          </a:p>
          <a:p>
            <a:pPr marL="228600" indent="-228600">
              <a:buFont typeface="+mj-lt"/>
              <a:buAutoNum type="arabicPeriod"/>
            </a:pPr>
            <a:r>
              <a:rPr lang="pl-PL" dirty="0" smtClean="0"/>
              <a:t>Wsparcie bieżącej działalności Lokalnych Grup Działania w których funduszem wiodącym będzie EFS.</a:t>
            </a:r>
          </a:p>
          <a:p>
            <a:pPr marL="228600" indent="-228600">
              <a:buFont typeface="+mj-lt"/>
              <a:buAutoNum type="arabicPeriod"/>
            </a:pP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380" y="1430320"/>
            <a:ext cx="3621353" cy="2448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9175" y="4153444"/>
            <a:ext cx="3810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0" y="1062165"/>
            <a:ext cx="893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Projekty grantowe w RLKS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0" y="6479032"/>
            <a:ext cx="36290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Rysunki: http</a:t>
            </a:r>
            <a:r>
              <a:rPr lang="pl-PL" sz="800" dirty="0"/>
              <a:t>://http://www.firebeh.pl/ckfinder_pliki/images/ludziki/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0" y="1431497"/>
            <a:ext cx="91439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W ramach RLKS będą realizowane projekty grantowe.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W Osi 11 na realizację przedsięwzięć w tej formule przewidziano aż 70% środków z działania.</a:t>
            </a:r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r>
              <a:rPr lang="pl-PL" b="1" dirty="0" smtClean="0"/>
              <a:t>Główne korzyści z zastosowania formuły grantowej to:</a:t>
            </a:r>
          </a:p>
          <a:p>
            <a:pPr algn="ctr"/>
            <a:endParaRPr lang="pl-PL" dirty="0"/>
          </a:p>
          <a:p>
            <a:pPr marL="285750" indent="-285750" algn="ctr">
              <a:buFontTx/>
              <a:buChar char="-"/>
            </a:pPr>
            <a:r>
              <a:rPr lang="pl-PL" dirty="0" smtClean="0"/>
              <a:t>możliwość bieżącego </a:t>
            </a:r>
            <a:r>
              <a:rPr lang="pl-PL" dirty="0"/>
              <a:t>monitorowanie realizacji LSR przez LGD</a:t>
            </a:r>
            <a:r>
              <a:rPr lang="pl-PL" dirty="0" smtClean="0"/>
              <a:t>;</a:t>
            </a:r>
          </a:p>
          <a:p>
            <a:pPr marL="285750" indent="-285750" algn="ctr">
              <a:buFontTx/>
              <a:buChar char="-"/>
            </a:pPr>
            <a:endParaRPr lang="pl-PL" dirty="0"/>
          </a:p>
          <a:p>
            <a:pPr marL="285750" indent="-285750" algn="ctr">
              <a:buFontTx/>
              <a:buChar char="-"/>
            </a:pPr>
            <a:r>
              <a:rPr lang="pl-PL" dirty="0" smtClean="0"/>
              <a:t>krótsza </a:t>
            </a:r>
            <a:r>
              <a:rPr lang="pl-PL" dirty="0"/>
              <a:t>ścieżka </a:t>
            </a:r>
            <a:r>
              <a:rPr lang="pl-PL" dirty="0" smtClean="0"/>
              <a:t>grantobiorców </a:t>
            </a:r>
            <a:r>
              <a:rPr lang="pl-PL" dirty="0"/>
              <a:t>w uzyskaniu środków </a:t>
            </a:r>
            <a:r>
              <a:rPr lang="pl-PL" dirty="0" smtClean="0"/>
              <a:t>finansowych;</a:t>
            </a:r>
          </a:p>
          <a:p>
            <a:pPr marL="285750" indent="-285750" algn="ctr">
              <a:buFontTx/>
              <a:buChar char="-"/>
            </a:pPr>
            <a:endParaRPr lang="pl-PL" dirty="0" smtClean="0"/>
          </a:p>
          <a:p>
            <a:pPr algn="ctr"/>
            <a:r>
              <a:rPr lang="pl-PL" dirty="0" smtClean="0"/>
              <a:t>- ograniczenie biurokracji.</a:t>
            </a:r>
            <a:endParaRPr lang="pl-PL" dirty="0"/>
          </a:p>
          <a:p>
            <a:pPr algn="ctr"/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2" y="2322514"/>
            <a:ext cx="1728000" cy="1728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931" y="4751032"/>
            <a:ext cx="1991414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128588" y="1043537"/>
            <a:ext cx="893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Zasady wdrażania RLKS w ramach RPO WK-P na lata 2014-2020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0" y="6434208"/>
            <a:ext cx="449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Rysunek http://www.sophie-brahe-schule.de/440.html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181475" y="1377339"/>
            <a:ext cx="473868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600" dirty="0"/>
          </a:p>
          <a:p>
            <a:r>
              <a:rPr lang="pl-PL" sz="2000" dirty="0" smtClean="0"/>
              <a:t>W RLKS wprowadzono </a:t>
            </a:r>
            <a:r>
              <a:rPr lang="pl-PL" sz="2000" b="1" dirty="0" smtClean="0"/>
              <a:t>podział interwencji</a:t>
            </a:r>
            <a:r>
              <a:rPr lang="pl-PL" sz="2000" dirty="0"/>
              <a:t> </a:t>
            </a:r>
            <a:r>
              <a:rPr lang="pl-PL" sz="2000" dirty="0" smtClean="0"/>
              <a:t>pomiędzy zadaniami realizowanymi </a:t>
            </a:r>
            <a:br>
              <a:rPr lang="pl-PL" sz="2000" dirty="0" smtClean="0"/>
            </a:br>
            <a:r>
              <a:rPr lang="pl-PL" sz="2000" dirty="0" smtClean="0"/>
              <a:t>w ramach PROW oraz RPO WK-P.</a:t>
            </a:r>
          </a:p>
          <a:p>
            <a:endParaRPr lang="pl-PL" sz="2000" dirty="0" smtClean="0"/>
          </a:p>
          <a:p>
            <a:endParaRPr lang="pl-PL" sz="2000" dirty="0"/>
          </a:p>
          <a:p>
            <a:r>
              <a:rPr lang="pl-PL" sz="2000" dirty="0" smtClean="0"/>
              <a:t>Linię demarkacyjną</a:t>
            </a:r>
            <a:r>
              <a:rPr lang="pl-PL" sz="2000" dirty="0"/>
              <a:t> </a:t>
            </a:r>
            <a:r>
              <a:rPr lang="pl-PL" sz="2000" dirty="0" smtClean="0"/>
              <a:t>zastosowano również pomiędzy Osiami w ramach RPO WK-P. </a:t>
            </a:r>
          </a:p>
          <a:p>
            <a:endParaRPr lang="pl-PL" sz="2000" dirty="0"/>
          </a:p>
          <a:p>
            <a:endParaRPr lang="pl-PL" sz="2000" dirty="0" smtClean="0"/>
          </a:p>
          <a:p>
            <a:r>
              <a:rPr lang="pl-PL" sz="2000" dirty="0" smtClean="0"/>
              <a:t>Dobrze skomunikowana i prężnie działająca lokalna społeczność, zwłaszcza z obszarów wiejskich, nie musi ograniczać się wyłącznie do Osi priorytetowej 7 lub 11 dedykowanej instrumentowi RLKS. </a:t>
            </a:r>
            <a:endParaRPr lang="pl-PL" sz="20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94" y="1704765"/>
            <a:ext cx="3107911" cy="4320000"/>
          </a:xfrm>
          <a:prstGeom prst="rect">
            <a:avLst/>
          </a:prstGeom>
          <a:ln w="25400" cap="rnd" cmpd="dbl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12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0" y="929145"/>
            <a:ext cx="8939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Inne obszary priorytetowe w ramach RPO WK-P na lata 2014-2020, z których mogą skorzystać lokalne społeczności z obszarów wiejskich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7289400" y="6497962"/>
            <a:ext cx="1981200" cy="21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Rysunki </a:t>
            </a:r>
            <a:r>
              <a:rPr lang="pl-PL" sz="800" dirty="0"/>
              <a:t>https://</a:t>
            </a:r>
            <a:r>
              <a:rPr lang="pl-PL" sz="800" dirty="0" smtClean="0"/>
              <a:t>www.pinterest.com/pin</a:t>
            </a:r>
            <a:endParaRPr lang="pl-PL" sz="8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38125" y="1638085"/>
            <a:ext cx="466029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180975" algn="just">
              <a:buFont typeface="+mj-lt"/>
              <a:buAutoNum type="arabicPeriod"/>
            </a:pPr>
            <a:r>
              <a:rPr lang="pl-PL" sz="1600" b="1" dirty="0" smtClean="0"/>
              <a:t> Zdrowie </a:t>
            </a:r>
            <a:r>
              <a:rPr lang="pl-PL" sz="1600" dirty="0" smtClean="0"/>
              <a:t>- ze środków EFS - budżet blisko </a:t>
            </a:r>
            <a:br>
              <a:rPr lang="pl-PL" sz="1600" dirty="0" smtClean="0"/>
            </a:br>
            <a:r>
              <a:rPr lang="pl-PL" sz="1600" dirty="0" smtClean="0"/>
              <a:t>200 mln PLN;</a:t>
            </a:r>
          </a:p>
          <a:p>
            <a:pPr marL="361950" indent="-180975" algn="just"/>
            <a:endParaRPr lang="pl-PL" sz="1000" dirty="0" smtClean="0"/>
          </a:p>
          <a:p>
            <a:pPr marL="361950" indent="-180975" algn="just"/>
            <a:r>
              <a:rPr lang="pl-PL" sz="1600" b="1" dirty="0" smtClean="0"/>
              <a:t>2. Edukacja </a:t>
            </a:r>
            <a:r>
              <a:rPr lang="pl-PL" sz="1600" dirty="0" smtClean="0"/>
              <a:t>- ze środków EFRR oraz EFS - budżet prawie 280 mln PLN;</a:t>
            </a:r>
          </a:p>
          <a:p>
            <a:pPr marL="361950" indent="-180975" algn="just">
              <a:buFont typeface="+mj-lt"/>
              <a:buAutoNum type="arabicPeriod"/>
            </a:pPr>
            <a:endParaRPr lang="pl-PL" sz="1000" dirty="0" smtClean="0"/>
          </a:p>
          <a:p>
            <a:pPr marL="361950" indent="-180975" algn="just"/>
            <a:r>
              <a:rPr lang="pl-PL" sz="1600" b="1" dirty="0" smtClean="0"/>
              <a:t>3. Komunikacja - </a:t>
            </a:r>
            <a:r>
              <a:rPr lang="pl-PL" sz="1600" dirty="0" smtClean="0"/>
              <a:t>ze środków EFRR - budżet blisko 443 mln PLN;</a:t>
            </a:r>
          </a:p>
          <a:p>
            <a:pPr marL="361950" indent="-180975" algn="just">
              <a:buFont typeface="+mj-lt"/>
              <a:buAutoNum type="arabicPeriod"/>
            </a:pPr>
            <a:endParaRPr lang="pl-PL" sz="1000" dirty="0" smtClean="0"/>
          </a:p>
          <a:p>
            <a:pPr marL="361950" indent="-180975" algn="just"/>
            <a:r>
              <a:rPr lang="pl-PL" sz="1600" b="1" dirty="0" smtClean="0"/>
              <a:t>4. Technologia </a:t>
            </a:r>
            <a:r>
              <a:rPr lang="pl-PL" sz="1600" dirty="0" smtClean="0"/>
              <a:t>-</a:t>
            </a:r>
            <a:r>
              <a:rPr lang="pl-PL" sz="1600" b="1" dirty="0" smtClean="0"/>
              <a:t> </a:t>
            </a:r>
            <a:r>
              <a:rPr lang="pl-PL" sz="1600" dirty="0" smtClean="0"/>
              <a:t>ze środków EFRR - budżet ponad 100 mln PLN;</a:t>
            </a:r>
          </a:p>
          <a:p>
            <a:pPr marL="361950" indent="-180975" algn="just">
              <a:buFont typeface="+mj-lt"/>
              <a:buAutoNum type="arabicPeriod"/>
            </a:pPr>
            <a:endParaRPr lang="pl-PL" sz="1000" dirty="0" smtClean="0"/>
          </a:p>
          <a:p>
            <a:pPr marL="361950" indent="-180975" algn="just"/>
            <a:r>
              <a:rPr lang="pl-PL" sz="1600" b="1" dirty="0" smtClean="0"/>
              <a:t>5. Ochrona środowiska</a:t>
            </a:r>
            <a:r>
              <a:rPr lang="pl-PL" sz="1600" dirty="0" smtClean="0"/>
              <a:t> - ze środków EFRR – budżet ponad 588 mln PLN;</a:t>
            </a:r>
          </a:p>
          <a:p>
            <a:pPr marL="361950" indent="-180975" algn="just">
              <a:buFont typeface="+mj-lt"/>
              <a:buAutoNum type="arabicPeriod"/>
            </a:pPr>
            <a:endParaRPr lang="pl-PL" sz="1000" dirty="0" smtClean="0"/>
          </a:p>
          <a:p>
            <a:pPr marL="361950" indent="-180975" algn="just"/>
            <a:r>
              <a:rPr lang="pl-PL" sz="1600" b="1" dirty="0" smtClean="0"/>
              <a:t>6. Rozwój przedsiębiorczości </a:t>
            </a:r>
            <a:r>
              <a:rPr lang="pl-PL" sz="1600" dirty="0" smtClean="0"/>
              <a:t>- ze środków EFRR oraz EFS – budżet około 670 mln PLN;</a:t>
            </a:r>
          </a:p>
          <a:p>
            <a:pPr marL="361950" indent="-180975" algn="just"/>
            <a:endParaRPr lang="pl-PL" sz="1600" dirty="0"/>
          </a:p>
          <a:p>
            <a:pPr marL="361950" indent="-180975" algn="just"/>
            <a:r>
              <a:rPr lang="pl-PL" sz="1600" b="1" dirty="0" smtClean="0"/>
              <a:t>7. Bezpieczeństwo </a:t>
            </a:r>
            <a:r>
              <a:rPr lang="pl-PL" sz="1600" dirty="0" smtClean="0"/>
              <a:t>– ze środków EFRR – budżet około 199 mln PLN.</a:t>
            </a:r>
            <a:endParaRPr lang="pl-PL" sz="1600" b="1" dirty="0" smtClean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222" y="3150084"/>
            <a:ext cx="987259" cy="136800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477" y="1934889"/>
            <a:ext cx="1368000" cy="13680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9481" y="4887179"/>
            <a:ext cx="1372835" cy="136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8543" y="2488101"/>
            <a:ext cx="1368000" cy="136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0777" y="1552250"/>
            <a:ext cx="1368000" cy="1368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5414" y="4671358"/>
            <a:ext cx="1954286" cy="1368000"/>
          </a:xfrm>
          <a:prstGeom prst="rect">
            <a:avLst/>
          </a:prstGeom>
        </p:spPr>
      </p:pic>
      <p:pic>
        <p:nvPicPr>
          <p:cNvPr id="1026" name="Picture 2" descr="http://psp5.eu/images/gify/ludziki/5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77" y="3289877"/>
            <a:ext cx="18240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0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0" y="10787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Zakres i formy zaangażowania środków finansowych przeznaczonych dla lokalnej społeczności z terenów wiejskich województwa kujawsko-pomorskiego na lata 2014-2020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0" y="6521447"/>
            <a:ext cx="36290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Rysunek: http</a:t>
            </a:r>
            <a:r>
              <a:rPr lang="pl-PL" sz="800" dirty="0"/>
              <a:t>://www.wlaczrefleksje.pl/osiolkowi-w-zloby-dano/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20" y="1923349"/>
            <a:ext cx="7675200" cy="194400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76200" y="4045590"/>
            <a:ext cx="9143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Nowa perspektywa finansowa daje lokalnym społecznościom z obszarów wiejskich możliwość skonsumowania środków przeznaczonych na realizację działań:</a:t>
            </a:r>
          </a:p>
          <a:p>
            <a:pPr algn="ctr"/>
            <a:endParaRPr lang="pl-PL" sz="1600" dirty="0" smtClean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l-PL" sz="1600" dirty="0" smtClean="0"/>
              <a:t>objętych PROW (około </a:t>
            </a:r>
            <a:r>
              <a:rPr lang="pl-PL" sz="1600" b="1" dirty="0" smtClean="0"/>
              <a:t>130 mln</a:t>
            </a:r>
            <a:r>
              <a:rPr lang="pl-PL" sz="1600" dirty="0" smtClean="0"/>
              <a:t> PLN);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pl-PL" sz="1600" dirty="0" smtClean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l-PL" sz="1600" dirty="0" smtClean="0"/>
              <a:t>objętych RPO WK-P z osi dedykowanych RLKS (około </a:t>
            </a:r>
            <a:r>
              <a:rPr lang="pl-PL" sz="1600" b="1" dirty="0" smtClean="0"/>
              <a:t>268 mln </a:t>
            </a:r>
            <a:r>
              <a:rPr lang="pl-PL" sz="1600" dirty="0" smtClean="0"/>
              <a:t>PLN);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pl-PL" sz="1600" dirty="0" smtClean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l-PL" sz="1600" dirty="0" smtClean="0"/>
              <a:t>objętych RPO WK-P z innych osi priorytetowych ( około </a:t>
            </a:r>
            <a:r>
              <a:rPr lang="pl-PL" sz="1600" b="1" dirty="0" smtClean="0"/>
              <a:t>2 480 </a:t>
            </a:r>
            <a:r>
              <a:rPr lang="pl-PL" sz="1600" dirty="0" smtClean="0"/>
              <a:t>mln PLN).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3894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duszeEuropejskiePrezentacja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Pomoc Techniczn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F455CDD5-C0D5-4F1E-9423-3AD99BE16955}"/>
    </a:ext>
  </a:extLst>
</a:theme>
</file>

<file path=ppt/theme/theme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3419</TotalTime>
  <Words>443</Words>
  <Application>Microsoft Office PowerPoint</Application>
  <PresentationFormat>Pokaz na ekranie (4:3)</PresentationFormat>
  <Paragraphs>115</Paragraphs>
  <Slides>12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8</vt:i4>
      </vt:variant>
      <vt:variant>
        <vt:lpstr>Tytuły slajdów</vt:lpstr>
      </vt:variant>
      <vt:variant>
        <vt:i4>12</vt:i4>
      </vt:variant>
    </vt:vector>
  </HeadingPairs>
  <TitlesOfParts>
    <vt:vector size="24" baseType="lpstr">
      <vt:lpstr>Arial</vt:lpstr>
      <vt:lpstr>Calibri</vt:lpstr>
      <vt:lpstr>Cambria</vt:lpstr>
      <vt:lpstr>Wingdings</vt:lpstr>
      <vt:lpstr>FunduszeEuropejskiePrezentacjaTemplate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Pomoc Techniczna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Sheldon Cooper</dc:creator>
  <cp:lastModifiedBy>Dawid</cp:lastModifiedBy>
  <cp:revision>460</cp:revision>
  <dcterms:created xsi:type="dcterms:W3CDTF">2015-01-15T11:10:57Z</dcterms:created>
  <dcterms:modified xsi:type="dcterms:W3CDTF">2016-03-16T14:10:15Z</dcterms:modified>
</cp:coreProperties>
</file>