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gi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5224463"/>
            <a:ext cx="942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259388"/>
            <a:ext cx="9874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259388"/>
            <a:ext cx="1325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D:\Grafika\Logotypy\PROW-2014-2020-logo-kolor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173663"/>
            <a:ext cx="1439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CAEB-E588-4EF2-AD18-677B8FFEB0D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E2702-060B-43D7-9EE4-D30EF017870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3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0EBE-018F-410D-BCC7-695B027A8C2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D074E-6403-48BA-A2AA-0229934A862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9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E98D-F5E7-4A36-87B9-4B8264C6E62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F390-1212-458C-9058-61D2825793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53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63C6-37B7-4F41-B7BC-6D618F0D107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305AB-6945-4B9D-B81D-18281A6998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49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9E19-C55E-4605-BC27-26672E33D7C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E7C52-083E-48E5-A0D0-A380881AC3C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828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6189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 descr="Leader 07-1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264776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4639" y="6213759"/>
            <a:ext cx="8874722" cy="519344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4149080"/>
            <a:ext cx="8858312" cy="100811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3777-C62F-42EC-839F-45F6E76B0E1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6AA49-8916-4C9A-BF06-8B29E83882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65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6500858" cy="78581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AA86-1850-4D58-A576-69AC8C7B613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4E4D-D4D7-44F6-A6CD-7464825FAE2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34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EB890-B761-49A4-9227-B51F122E39B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7D045-B20E-4629-8DF5-CF52C5BB8C2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7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601D-D6DF-40AF-99E3-CCD3F98DB32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0363A-3550-46B0-8AB0-4A2C7719CC2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4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E7A1F-7B04-4204-B046-AB1CF5AFE2E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3B13-EC72-48EB-B05C-9EE560AC0C9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9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6500858" cy="78581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F74CA-8DE7-41D0-9434-912B90DA7D0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BE22-0411-4322-BC15-617CAC5A2BD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7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2679-EF5B-4B75-9041-E5510B9F47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CF60-ACFD-4937-BB9A-3617A021A79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82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6028-942D-4C62-8D22-EE4218BD526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B0DB1-931B-4E10-BBAD-41F2D65374F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63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07F66-A811-4E3A-B2FA-3FAF41602D2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4FECC-B8BB-4F6C-9665-BAD89C2A5B3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36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10C7-4E26-432B-B605-297F2F5E0B0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4AD09-2674-43F9-8C90-4EE4407E611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0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1065-8DEB-4A1E-A29C-523804B1E80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5265-DCE2-45F4-915C-5A7E1F412B2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20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2A34-6EDE-4C2B-94E7-D0F5974DFEF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DBEBB-A0CB-42E8-9B5F-2FC5B6B46E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98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8E75-4F11-46FD-B22F-1F823532706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C7C0-4512-476B-BE71-5C018C3BA33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25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CDBB-EBDD-44EF-8F3B-198C30C921D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AB431-26DD-4548-BE23-0A2F2DBC653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55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801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132A7-5ECF-4286-A5B8-58752A11AB7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CD26-DF4E-42D2-92E8-601A57897AB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4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62AF-6F8E-4B06-A83F-3620EA684EE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3463-A8E7-4D53-BADF-E10C4574B4D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7713-A18E-4AF9-A537-B9F038CA0A9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E9E9-8CB6-4C98-9CA3-601181B9B0F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6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C3676-1F44-42A6-86F2-81FE36A9C25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00858-0F62-49F5-8ABA-BFEC07E67F3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8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EA1B8-C146-4592-B990-1FFD18289FD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0D9B7-60F8-4DB8-8123-916AECB71BE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11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02B6-22D1-412A-87D1-1E101A96B4BC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82E84-83D7-4BB4-85EC-0843594EBC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63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A67-A325-4101-8950-70FCA3E22C7A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0736-FB5C-43AE-8ED9-583B84D550C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0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B0F49E-B70E-4D1E-9140-2C169FF7CF5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E3B93E-FABB-483B-AFFB-78C74E3EAC9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C2CD27-79D9-4E0A-A74B-C3D50F4926B5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2016-03-16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0FEDFD-B1C2-49E5-9EC9-4DAEADA93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0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0" y="1357313"/>
            <a:ext cx="9144000" cy="26479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altLang="pl-PL" dirty="0" smtClean="0"/>
              <a:t>Wybór LSR </a:t>
            </a:r>
            <a:r>
              <a:rPr lang="pl-PL" altLang="pl-PL" dirty="0"/>
              <a:t>złożonych w ramach </a:t>
            </a:r>
            <a:br>
              <a:rPr lang="pl-PL" altLang="pl-PL" dirty="0"/>
            </a:br>
            <a:r>
              <a:rPr lang="pl-PL" altLang="pl-PL" dirty="0"/>
              <a:t>I naboru i wstępne wnioski dla RLKS </a:t>
            </a:r>
            <a:endParaRPr lang="en-GB" altLang="pl-PL" dirty="0" smtClean="0"/>
          </a:p>
        </p:txBody>
      </p:sp>
      <p:sp>
        <p:nvSpPr>
          <p:cNvPr id="10243" name="Podtytuł 2"/>
          <p:cNvSpPr>
            <a:spLocks noGrp="1"/>
          </p:cNvSpPr>
          <p:nvPr>
            <p:ph type="subTitle" idx="1"/>
          </p:nvPr>
        </p:nvSpPr>
        <p:spPr>
          <a:xfrm>
            <a:off x="134938" y="6213475"/>
            <a:ext cx="8874125" cy="519113"/>
          </a:xfrm>
        </p:spPr>
        <p:txBody>
          <a:bodyPr>
            <a:normAutofit/>
          </a:bodyPr>
          <a:lstStyle/>
          <a:p>
            <a:pPr>
              <a:defRPr/>
            </a:pPr>
            <a:endParaRPr lang="en-GB" altLang="pl-PL" dirty="0" smtClean="0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42875" y="4149725"/>
            <a:ext cx="8858250" cy="1008063"/>
          </a:xfrm>
        </p:spPr>
        <p:txBody>
          <a:bodyPr/>
          <a:lstStyle/>
          <a:p>
            <a:r>
              <a:rPr lang="pl-PL" altLang="pl-PL" dirty="0" smtClean="0"/>
              <a:t>Joanna Gierulska</a:t>
            </a:r>
          </a:p>
          <a:p>
            <a:r>
              <a:rPr lang="pl-PL" altLang="pl-PL" dirty="0" smtClean="0"/>
              <a:t>Ministerstwo Rolnictwa i Rozwoju Wsi</a:t>
            </a:r>
            <a:endParaRPr lang="en-GB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4875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2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346200"/>
          </a:xfrm>
        </p:spPr>
        <p:txBody>
          <a:bodyPr/>
          <a:lstStyle/>
          <a:p>
            <a:r>
              <a:rPr lang="pl-PL" altLang="pl-PL" smtClean="0"/>
              <a:t>Wnioski o wybór LSR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5" y="1700213"/>
            <a:ext cx="7842250" cy="4437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1/3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9 województwach RLKS w formule bezpośredniej co najmniej 2-funduszowej (EFRROW i EFRM)</a:t>
            </a:r>
          </a:p>
          <a:p>
            <a:pPr marL="0" indent="0">
              <a:buNone/>
            </a:pPr>
            <a:r>
              <a:rPr lang="pl-PL" dirty="0" smtClean="0"/>
              <a:t>W sumie 44 LSR wielofunduszowe na 331 czyli ok. 14%</a:t>
            </a:r>
          </a:p>
          <a:p>
            <a:r>
              <a:rPr lang="pl-PL" dirty="0" smtClean="0"/>
              <a:t>Pozostałe województwa – tylko odrębne LSR rolne i rybackie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09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2/3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Powstała wspólna podstawa prawna –ustawa o RLKS</a:t>
            </a:r>
          </a:p>
          <a:p>
            <a:r>
              <a:rPr lang="pl-PL" dirty="0" smtClean="0"/>
              <a:t>Wspólne zasady konkursu (regulamin i formularze a także struktura LSR)</a:t>
            </a:r>
          </a:p>
          <a:p>
            <a:r>
              <a:rPr lang="pl-PL" dirty="0" smtClean="0"/>
              <a:t>Wspólne kryteria wyboru</a:t>
            </a:r>
          </a:p>
          <a:p>
            <a:r>
              <a:rPr lang="pl-PL" dirty="0" smtClean="0"/>
              <a:t>Jeden kontrakt dla wielofunduszowych LSR, jednolite zasady ewaluacji LSR</a:t>
            </a:r>
          </a:p>
          <a:p>
            <a:r>
              <a:rPr lang="pl-PL" dirty="0" smtClean="0"/>
              <a:t>Wspólne zasady oceny realizacji LSR w 2019 i 2021</a:t>
            </a:r>
          </a:p>
        </p:txBody>
      </p:sp>
    </p:spTree>
    <p:extLst>
      <p:ext uri="{BB962C8B-B14F-4D97-AF65-F5344CB8AC3E}">
        <p14:creationId xmlns:p14="http://schemas.microsoft.com/office/powerpoint/2010/main" val="363891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3/3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Wytyczne w zakresie </a:t>
            </a:r>
            <a:r>
              <a:rPr lang="pl-PL" dirty="0" smtClean="0"/>
              <a:t>realizacji </a:t>
            </a:r>
            <a:r>
              <a:rPr lang="pl-PL" dirty="0"/>
              <a:t>operacji do </a:t>
            </a:r>
            <a:r>
              <a:rPr lang="pl-PL" dirty="0" smtClean="0"/>
              <a:t>wykorzystania przez </a:t>
            </a:r>
            <a:r>
              <a:rPr lang="pl-PL" dirty="0"/>
              <a:t>inne fundusze</a:t>
            </a:r>
          </a:p>
          <a:p>
            <a:r>
              <a:rPr lang="pl-PL" dirty="0"/>
              <a:t>Metodologia wyznaczania stawek </a:t>
            </a:r>
            <a:r>
              <a:rPr lang="pl-PL" dirty="0" smtClean="0"/>
              <a:t>ryczałtowych </a:t>
            </a:r>
            <a:r>
              <a:rPr lang="pl-PL" dirty="0"/>
              <a:t>w </a:t>
            </a:r>
            <a:r>
              <a:rPr lang="pl-PL" dirty="0" smtClean="0"/>
              <a:t>ramach kosztów bieżących </a:t>
            </a:r>
            <a:r>
              <a:rPr lang="pl-PL" dirty="0"/>
              <a:t>pozwoliła na </a:t>
            </a:r>
            <a:r>
              <a:rPr lang="pl-PL" dirty="0" smtClean="0"/>
              <a:t>wyznaczenie </a:t>
            </a:r>
            <a:r>
              <a:rPr lang="pl-PL" dirty="0"/>
              <a:t>funduszu wiodącego i może mieć zastosowanie do innych </a:t>
            </a:r>
            <a:r>
              <a:rPr lang="pl-PL" dirty="0" smtClean="0"/>
              <a:t>funduszy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05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Harmonogram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Zakończenie wyboru LSR najpóźniej 2 lata od dnia akceptacji umowy partnerstwa tj. 23 maja 2016 r.</a:t>
            </a:r>
          </a:p>
          <a:p>
            <a:r>
              <a:rPr lang="pl-PL" dirty="0" smtClean="0"/>
              <a:t>Dodatkowe LSR mogą być wybrane najpóźniej do 31 grudnia 2017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01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161</Words>
  <Application>Microsoft Office PowerPoint</Application>
  <PresentationFormat>Pokaz na ekranie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Wingdings</vt:lpstr>
      <vt:lpstr>Leader</vt:lpstr>
      <vt:lpstr>1_Leader</vt:lpstr>
      <vt:lpstr>Wybór LSR złożonych w ramach  I naboru i wstępne wnioski dla RLKS </vt:lpstr>
      <vt:lpstr>Wnioski o wybór LSR</vt:lpstr>
      <vt:lpstr>Wnioski 1/3</vt:lpstr>
      <vt:lpstr>Wnioski 2/3</vt:lpstr>
      <vt:lpstr>Wnioski 3/3</vt:lpstr>
      <vt:lpstr>Harmonogram</vt:lpstr>
    </vt:vector>
  </TitlesOfParts>
  <Company>MRiRW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Gierulska Joanna</dc:creator>
  <cp:lastModifiedBy>Dawid</cp:lastModifiedBy>
  <cp:revision>7</cp:revision>
  <dcterms:created xsi:type="dcterms:W3CDTF">2016-02-26T13:48:45Z</dcterms:created>
  <dcterms:modified xsi:type="dcterms:W3CDTF">2016-03-16T14:10:28Z</dcterms:modified>
</cp:coreProperties>
</file>